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5" r:id="rId3"/>
    <p:sldMasterId id="2147483658" r:id="rId4"/>
    <p:sldMasterId id="2147483661" r:id="rId5"/>
    <p:sldMasterId id="2147483664" r:id="rId6"/>
  </p:sldMasterIdLst>
  <p:notesMasterIdLst>
    <p:notesMasterId r:id="rId17"/>
  </p:notesMasterIdLst>
  <p:sldIdLst>
    <p:sldId id="257" r:id="rId7"/>
    <p:sldId id="259" r:id="rId8"/>
    <p:sldId id="258" r:id="rId9"/>
    <p:sldId id="260" r:id="rId10"/>
    <p:sldId id="261" r:id="rId11"/>
    <p:sldId id="262" r:id="rId12"/>
    <p:sldId id="263" r:id="rId13"/>
    <p:sldId id="264" r:id="rId14"/>
    <p:sldId id="266" r:id="rId15"/>
    <p:sldId id="26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5" autoAdjust="0"/>
    <p:restoredTop sz="94671"/>
  </p:normalViewPr>
  <p:slideViewPr>
    <p:cSldViewPr snapToGrid="0" snapToObjects="1">
      <p:cViewPr varScale="1">
        <p:scale>
          <a:sx n="85" d="100"/>
          <a:sy n="85" d="100"/>
        </p:scale>
        <p:origin x="1200"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0E6417-3842-3143-8C95-FB94B2BA7E22}" type="datetimeFigureOut">
              <a:rPr lang="en-US" smtClean="0"/>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FF1F0-04A3-244B-8026-6A7F6403474D}" type="slidenum">
              <a:rPr lang="en-US" smtClean="0"/>
              <a:t>‹#›</a:t>
            </a:fld>
            <a:endParaRPr lang="en-US"/>
          </a:p>
        </p:txBody>
      </p:sp>
    </p:spTree>
    <p:extLst>
      <p:ext uri="{BB962C8B-B14F-4D97-AF65-F5344CB8AC3E}">
        <p14:creationId xmlns:p14="http://schemas.microsoft.com/office/powerpoint/2010/main" val="1779041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FIC 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IFIC3175 - IFIC PPT Template-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15984" cy="6839712"/>
          </a:xfrm>
          <a:prstGeom prst="rect">
            <a:avLst/>
          </a:prstGeom>
        </p:spPr>
      </p:pic>
      <p:sp>
        <p:nvSpPr>
          <p:cNvPr id="2" name="Title 1"/>
          <p:cNvSpPr>
            <a:spLocks noGrp="1"/>
          </p:cNvSpPr>
          <p:nvPr>
            <p:ph type="ctrTitle"/>
          </p:nvPr>
        </p:nvSpPr>
        <p:spPr>
          <a:xfrm>
            <a:off x="2036327" y="2488197"/>
            <a:ext cx="6659417" cy="2296974"/>
          </a:xfrm>
        </p:spPr>
        <p:txBody>
          <a:bodyPr anchor="t">
            <a:normAutofit/>
          </a:bodyPr>
          <a:lstStyle>
            <a:lvl1pPr algn="l">
              <a:defRPr sz="32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2030258" y="5084731"/>
            <a:ext cx="6638653" cy="729027"/>
          </a:xfrm>
          <a:prstGeom prst="rect">
            <a:avLst/>
          </a:prstGeo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cxnSp>
        <p:nvCxnSpPr>
          <p:cNvPr id="10" name="Straight Connector 9"/>
          <p:cNvCxnSpPr/>
          <p:nvPr userDrawn="1"/>
        </p:nvCxnSpPr>
        <p:spPr>
          <a:xfrm>
            <a:off x="2137587" y="2271838"/>
            <a:ext cx="7006413" cy="0"/>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137587" y="4856725"/>
            <a:ext cx="70064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IFIC logo white 150dpi.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3923" y="796038"/>
            <a:ext cx="3336069" cy="1210670"/>
          </a:xfrm>
          <a:prstGeom prst="rect">
            <a:avLst/>
          </a:prstGeom>
        </p:spPr>
      </p:pic>
      <p:pic>
        <p:nvPicPr>
          <p:cNvPr id="15" name="Picture 14" descr="IFIC logo white 150dpi.png"/>
          <p:cNvPicPr>
            <a:picLocks noChangeAspect="1"/>
          </p:cNvPicPr>
          <p:nvPr userDrawn="1"/>
        </p:nvPicPr>
        <p:blipFill rotWithShape="1">
          <a:blip r:embed="rId3">
            <a:extLst>
              <a:ext uri="{28A0092B-C50C-407E-A947-70E740481C1C}">
                <a14:useLocalDpi xmlns:a14="http://schemas.microsoft.com/office/drawing/2010/main" val="0"/>
              </a:ext>
            </a:extLst>
          </a:blip>
          <a:srcRect r="63989"/>
          <a:stretch/>
        </p:blipFill>
        <p:spPr>
          <a:xfrm>
            <a:off x="2036327" y="6360107"/>
            <a:ext cx="315913" cy="318362"/>
          </a:xfrm>
          <a:prstGeom prst="rect">
            <a:avLst/>
          </a:prstGeom>
        </p:spPr>
      </p:pic>
      <p:sp>
        <p:nvSpPr>
          <p:cNvPr id="16" name="TextBox 15"/>
          <p:cNvSpPr txBox="1"/>
          <p:nvPr userDrawn="1"/>
        </p:nvSpPr>
        <p:spPr>
          <a:xfrm>
            <a:off x="2388014" y="6386194"/>
            <a:ext cx="2200197" cy="246221"/>
          </a:xfrm>
          <a:prstGeom prst="rect">
            <a:avLst/>
          </a:prstGeom>
          <a:noFill/>
        </p:spPr>
        <p:txBody>
          <a:bodyPr wrap="square" rtlCol="0">
            <a:spAutoFit/>
          </a:bodyPr>
          <a:lstStyle/>
          <a:p>
            <a:r>
              <a:rPr lang="en-US" sz="1000" dirty="0" err="1">
                <a:solidFill>
                  <a:srgbClr val="FFFFFF"/>
                </a:solidFill>
              </a:rPr>
              <a:t>www.integratedcarefoundation.org</a:t>
            </a:r>
            <a:endParaRPr lang="en-US" sz="1000" dirty="0">
              <a:solidFill>
                <a:srgbClr val="FFFFFF"/>
              </a:solidFill>
            </a:endParaRPr>
          </a:p>
        </p:txBody>
      </p:sp>
      <p:pic>
        <p:nvPicPr>
          <p:cNvPr id="17" name="Picture 16" descr="Twitter-15.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60805" y="6416753"/>
            <a:ext cx="310375" cy="252257"/>
          </a:xfrm>
          <a:prstGeom prst="rect">
            <a:avLst/>
          </a:prstGeom>
        </p:spPr>
      </p:pic>
      <p:sp>
        <p:nvSpPr>
          <p:cNvPr id="18" name="TextBox 17"/>
          <p:cNvSpPr txBox="1"/>
          <p:nvPr userDrawn="1"/>
        </p:nvSpPr>
        <p:spPr>
          <a:xfrm>
            <a:off x="5071180" y="6396472"/>
            <a:ext cx="2200197" cy="246221"/>
          </a:xfrm>
          <a:prstGeom prst="rect">
            <a:avLst/>
          </a:prstGeom>
          <a:noFill/>
        </p:spPr>
        <p:txBody>
          <a:bodyPr wrap="square" rtlCol="0">
            <a:spAutoFit/>
          </a:bodyPr>
          <a:lstStyle/>
          <a:p>
            <a:r>
              <a:rPr lang="en-US" sz="1000" dirty="0">
                <a:solidFill>
                  <a:srgbClr val="FFFFFF"/>
                </a:solidFill>
              </a:rPr>
              <a:t>@</a:t>
            </a:r>
            <a:r>
              <a:rPr lang="en-US" sz="1000" dirty="0" err="1">
                <a:solidFill>
                  <a:srgbClr val="FFFFFF"/>
                </a:solidFill>
              </a:rPr>
              <a:t>IFICinfo</a:t>
            </a:r>
            <a:endParaRPr lang="en-US" sz="1000" dirty="0">
              <a:solidFill>
                <a:srgbClr val="FFFFFF"/>
              </a:solidFill>
            </a:endParaRPr>
          </a:p>
        </p:txBody>
      </p:sp>
    </p:spTree>
    <p:extLst>
      <p:ext uri="{BB962C8B-B14F-4D97-AF65-F5344CB8AC3E}">
        <p14:creationId xmlns:p14="http://schemas.microsoft.com/office/powerpoint/2010/main" val="325561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457200" y="113641"/>
            <a:ext cx="6331205" cy="950724"/>
          </a:xfrm>
        </p:spPr>
        <p:txBody>
          <a:bodyPr/>
          <a:lstStyle/>
          <a:p>
            <a:r>
              <a:rPr lang="en-GB"/>
              <a:t>Click to edit Master title style</a:t>
            </a:r>
            <a:endParaRPr lang="en-US"/>
          </a:p>
        </p:txBody>
      </p:sp>
      <p:sp>
        <p:nvSpPr>
          <p:cNvPr id="11"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47592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15984" cy="6839712"/>
          </a:xfrm>
          <a:prstGeom prst="rect">
            <a:avLst/>
          </a:prstGeom>
        </p:spPr>
      </p:pic>
      <p:sp>
        <p:nvSpPr>
          <p:cNvPr id="9" name="Title 1"/>
          <p:cNvSpPr>
            <a:spLocks noGrp="1"/>
          </p:cNvSpPr>
          <p:nvPr>
            <p:ph type="title"/>
          </p:nvPr>
        </p:nvSpPr>
        <p:spPr>
          <a:xfrm>
            <a:off x="2137587" y="2743242"/>
            <a:ext cx="6331205" cy="1487379"/>
          </a:xfrm>
        </p:spPr>
        <p:txBody>
          <a:bodyPr anchor="t"/>
          <a:lstStyle/>
          <a:p>
            <a:r>
              <a:rPr lang="en-GB" dirty="0"/>
              <a:t>Click to edit Master title style</a:t>
            </a:r>
            <a:endParaRPr lang="en-US" dirty="0"/>
          </a:p>
        </p:txBody>
      </p:sp>
      <p:cxnSp>
        <p:nvCxnSpPr>
          <p:cNvPr id="10" name="Straight Connector 9"/>
          <p:cNvCxnSpPr/>
          <p:nvPr userDrawn="1"/>
        </p:nvCxnSpPr>
        <p:spPr>
          <a:xfrm>
            <a:off x="2137587" y="2522270"/>
            <a:ext cx="7006413" cy="0"/>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137587" y="4409505"/>
            <a:ext cx="70064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3180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113641"/>
            <a:ext cx="6331205" cy="950724"/>
          </a:xfrm>
        </p:spPr>
        <p:txBody>
          <a:bodyPr/>
          <a:lstStyle/>
          <a:p>
            <a:r>
              <a:rPr lang="en-GB"/>
              <a:t>Click to edit Master title style</a:t>
            </a:r>
            <a:endParaRPr lang="en-US"/>
          </a:p>
        </p:txBody>
      </p:sp>
      <p:sp>
        <p:nvSpPr>
          <p:cNvPr id="8" name="Content Placeholder 3"/>
          <p:cNvSpPr>
            <a:spLocks noGrp="1"/>
          </p:cNvSpPr>
          <p:nvPr>
            <p:ph sz="quarter" idx="10"/>
          </p:nvPr>
        </p:nvSpPr>
        <p:spPr>
          <a:xfrm>
            <a:off x="457200" y="1331953"/>
            <a:ext cx="8289925" cy="4893241"/>
          </a:xfrm>
        </p:spPr>
        <p:txBody>
          <a:bodyPr/>
          <a:lstStyle>
            <a:lvl1pPr>
              <a:buClr>
                <a:schemeClr val="accent5"/>
              </a:buClr>
              <a:defRPr/>
            </a:lvl1pPr>
            <a:lvl2pPr>
              <a:buClr>
                <a:schemeClr val="accent5"/>
              </a:buClr>
              <a:defRPr/>
            </a:lvl2pPr>
            <a:lvl3pPr>
              <a:buClr>
                <a:schemeClr val="accent5"/>
              </a:buClr>
              <a:defRPr sz="1700"/>
            </a:lvl3pPr>
            <a:lvl4pPr>
              <a:buClr>
                <a:schemeClr val="accent5"/>
              </a:buClr>
              <a:defRPr/>
            </a:lvl4pPr>
            <a:lvl5pPr>
              <a:buClr>
                <a:schemeClr val="accent5"/>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1599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15984" cy="6839712"/>
          </a:xfrm>
          <a:prstGeom prst="rect">
            <a:avLst/>
          </a:prstGeom>
        </p:spPr>
      </p:pic>
      <p:sp>
        <p:nvSpPr>
          <p:cNvPr id="9" name="Title 1"/>
          <p:cNvSpPr>
            <a:spLocks noGrp="1"/>
          </p:cNvSpPr>
          <p:nvPr>
            <p:ph type="title"/>
          </p:nvPr>
        </p:nvSpPr>
        <p:spPr>
          <a:xfrm>
            <a:off x="2137587" y="2743242"/>
            <a:ext cx="6331205" cy="1487379"/>
          </a:xfrm>
        </p:spPr>
        <p:txBody>
          <a:bodyPr anchor="t"/>
          <a:lstStyle/>
          <a:p>
            <a:r>
              <a:rPr lang="en-GB" dirty="0"/>
              <a:t>Click to edit Master title style</a:t>
            </a:r>
            <a:endParaRPr lang="en-US" dirty="0"/>
          </a:p>
        </p:txBody>
      </p:sp>
      <p:cxnSp>
        <p:nvCxnSpPr>
          <p:cNvPr id="10" name="Straight Connector 9"/>
          <p:cNvCxnSpPr/>
          <p:nvPr userDrawn="1"/>
        </p:nvCxnSpPr>
        <p:spPr>
          <a:xfrm>
            <a:off x="2137587" y="2522270"/>
            <a:ext cx="7006413" cy="0"/>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137587" y="4409505"/>
            <a:ext cx="70064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83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p:nvPr>
        </p:nvSpPr>
        <p:spPr>
          <a:xfrm>
            <a:off x="457200" y="113641"/>
            <a:ext cx="6331205" cy="950724"/>
          </a:xfrm>
        </p:spPr>
        <p:txBody>
          <a:bodyPr/>
          <a:lstStyle/>
          <a:p>
            <a:r>
              <a:rPr lang="en-GB"/>
              <a:t>Click to edit Master title style</a:t>
            </a:r>
            <a:endParaRPr lang="en-US"/>
          </a:p>
        </p:txBody>
      </p:sp>
      <p:sp>
        <p:nvSpPr>
          <p:cNvPr id="12" name="Content Placeholder 3"/>
          <p:cNvSpPr>
            <a:spLocks noGrp="1"/>
          </p:cNvSpPr>
          <p:nvPr>
            <p:ph sz="quarter" idx="10"/>
          </p:nvPr>
        </p:nvSpPr>
        <p:spPr>
          <a:xfrm>
            <a:off x="457200" y="1331953"/>
            <a:ext cx="8289925" cy="4893241"/>
          </a:xfrm>
        </p:spPr>
        <p:txBody>
          <a:bodyPr/>
          <a:lstStyle>
            <a:lvl1pPr>
              <a:buClr>
                <a:schemeClr val="accent6"/>
              </a:buClr>
              <a:defRPr/>
            </a:lvl1pPr>
            <a:lvl2pPr>
              <a:buClr>
                <a:schemeClr val="accent6"/>
              </a:buClr>
              <a:defRPr/>
            </a:lvl2pPr>
            <a:lvl3pPr>
              <a:buClr>
                <a:schemeClr val="accent6"/>
              </a:buClr>
              <a:defRPr sz="1700"/>
            </a:lvl3pPr>
            <a:lvl4pPr>
              <a:buClr>
                <a:schemeClr val="accent6"/>
              </a:buClr>
              <a:defRPr/>
            </a:lvl4pPr>
            <a:lvl5pPr>
              <a:buClr>
                <a:schemeClr val="accent6"/>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986521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15984" cy="6839712"/>
          </a:xfrm>
          <a:prstGeom prst="rect">
            <a:avLst/>
          </a:prstGeom>
        </p:spPr>
      </p:pic>
      <p:sp>
        <p:nvSpPr>
          <p:cNvPr id="9" name="Title 1"/>
          <p:cNvSpPr>
            <a:spLocks noGrp="1"/>
          </p:cNvSpPr>
          <p:nvPr>
            <p:ph type="title"/>
          </p:nvPr>
        </p:nvSpPr>
        <p:spPr>
          <a:xfrm>
            <a:off x="2137587" y="2743242"/>
            <a:ext cx="6331205" cy="1487379"/>
          </a:xfrm>
        </p:spPr>
        <p:txBody>
          <a:bodyPr anchor="t"/>
          <a:lstStyle/>
          <a:p>
            <a:r>
              <a:rPr lang="en-GB" dirty="0"/>
              <a:t>Click to edit Master title style</a:t>
            </a:r>
            <a:endParaRPr lang="en-US" dirty="0"/>
          </a:p>
        </p:txBody>
      </p:sp>
      <p:cxnSp>
        <p:nvCxnSpPr>
          <p:cNvPr id="10" name="Straight Connector 9"/>
          <p:cNvCxnSpPr/>
          <p:nvPr userDrawn="1"/>
        </p:nvCxnSpPr>
        <p:spPr>
          <a:xfrm>
            <a:off x="2137587" y="2522270"/>
            <a:ext cx="7006413" cy="0"/>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137587" y="4409505"/>
            <a:ext cx="70064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116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FIC Blue Mai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1470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FIC Blue Divider">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FIC3175 - IFIC PPT Template-1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15984" cy="6839712"/>
          </a:xfrm>
          <a:prstGeom prst="rect">
            <a:avLst/>
          </a:prstGeom>
        </p:spPr>
      </p:pic>
      <p:sp>
        <p:nvSpPr>
          <p:cNvPr id="2" name="Title 1"/>
          <p:cNvSpPr>
            <a:spLocks noGrp="1"/>
          </p:cNvSpPr>
          <p:nvPr>
            <p:ph type="title"/>
          </p:nvPr>
        </p:nvSpPr>
        <p:spPr>
          <a:xfrm>
            <a:off x="2137587" y="2743242"/>
            <a:ext cx="6331205" cy="1487379"/>
          </a:xfrm>
        </p:spPr>
        <p:txBody>
          <a:bodyPr anchor="t"/>
          <a:lstStyle/>
          <a:p>
            <a:r>
              <a:rPr lang="en-GB" dirty="0"/>
              <a:t>Click to edit Master title style</a:t>
            </a:r>
            <a:endParaRPr lang="en-US" dirty="0"/>
          </a:p>
        </p:txBody>
      </p:sp>
      <p:cxnSp>
        <p:nvCxnSpPr>
          <p:cNvPr id="20" name="Straight Connector 19"/>
          <p:cNvCxnSpPr/>
          <p:nvPr userDrawn="1"/>
        </p:nvCxnSpPr>
        <p:spPr>
          <a:xfrm>
            <a:off x="2137587" y="2522270"/>
            <a:ext cx="7006413" cy="0"/>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2137587" y="4409505"/>
            <a:ext cx="70064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823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972C56C2-1779-41E1-9CA1-EE68F902F4D4}" type="datetimeFigureOut">
              <a:rPr lang="en-US" smtClean="0"/>
              <a:pPr/>
              <a:t>9/24/2018</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5E3B6B0B-53C1-43CD-839C-78CCE0A14715}" type="slidenum">
              <a:rPr lang="en-US" smtClean="0"/>
              <a:pPr/>
              <a:t>‹#›</a:t>
            </a:fld>
            <a:endParaRPr lang="en-US"/>
          </a:p>
        </p:txBody>
      </p:sp>
    </p:spTree>
    <p:extLst>
      <p:ext uri="{BB962C8B-B14F-4D97-AF65-F5344CB8AC3E}">
        <p14:creationId xmlns:p14="http://schemas.microsoft.com/office/powerpoint/2010/main" val="106104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457200" y="113641"/>
            <a:ext cx="6331205" cy="950724"/>
          </a:xfrm>
        </p:spPr>
        <p:txBody>
          <a:bodyPr/>
          <a:lstStyle/>
          <a:p>
            <a:r>
              <a:rPr lang="en-GB"/>
              <a:t>Click to edit Master title style</a:t>
            </a:r>
            <a:endParaRPr lang="en-US"/>
          </a:p>
        </p:txBody>
      </p:sp>
      <p:sp>
        <p:nvSpPr>
          <p:cNvPr id="8" name="Content Placeholder 3"/>
          <p:cNvSpPr>
            <a:spLocks noGrp="1"/>
          </p:cNvSpPr>
          <p:nvPr>
            <p:ph sz="quarter" idx="10"/>
          </p:nvPr>
        </p:nvSpPr>
        <p:spPr>
          <a:xfrm>
            <a:off x="457200" y="1331953"/>
            <a:ext cx="8289925" cy="4893241"/>
          </a:xfrm>
        </p:spPr>
        <p:txBody>
          <a:bodyPr/>
          <a:lstStyle>
            <a:lvl1pPr>
              <a:buClr>
                <a:schemeClr val="accent5"/>
              </a:buClr>
              <a:defRPr/>
            </a:lvl1pPr>
            <a:lvl2pPr>
              <a:buClr>
                <a:schemeClr val="accent5"/>
              </a:buClr>
              <a:defRPr/>
            </a:lvl2pPr>
            <a:lvl3pPr>
              <a:buClr>
                <a:schemeClr val="accent5"/>
              </a:buClr>
              <a:defRPr sz="1700"/>
            </a:lvl3pPr>
            <a:lvl4pPr>
              <a:buClr>
                <a:schemeClr val="accent5"/>
              </a:buClr>
              <a:defRPr/>
            </a:lvl4pPr>
            <a:lvl5pPr>
              <a:buClr>
                <a:schemeClr val="accent5"/>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2411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Mai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5749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Divi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15984" cy="6839712"/>
          </a:xfrm>
          <a:prstGeom prst="rect">
            <a:avLst/>
          </a:prstGeom>
        </p:spPr>
      </p:pic>
      <p:sp>
        <p:nvSpPr>
          <p:cNvPr id="9" name="Title 1"/>
          <p:cNvSpPr>
            <a:spLocks noGrp="1"/>
          </p:cNvSpPr>
          <p:nvPr>
            <p:ph type="title"/>
          </p:nvPr>
        </p:nvSpPr>
        <p:spPr>
          <a:xfrm>
            <a:off x="2137587" y="2743242"/>
            <a:ext cx="6331205" cy="1487379"/>
          </a:xfrm>
        </p:spPr>
        <p:txBody>
          <a:bodyPr anchor="t"/>
          <a:lstStyle/>
          <a:p>
            <a:r>
              <a:rPr lang="en-GB" dirty="0"/>
              <a:t>Click to edit Master title style</a:t>
            </a:r>
            <a:endParaRPr lang="en-US" dirty="0"/>
          </a:p>
        </p:txBody>
      </p:sp>
      <p:cxnSp>
        <p:nvCxnSpPr>
          <p:cNvPr id="10" name="Straight Connector 9"/>
          <p:cNvCxnSpPr/>
          <p:nvPr userDrawn="1"/>
        </p:nvCxnSpPr>
        <p:spPr>
          <a:xfrm>
            <a:off x="2137587" y="2522270"/>
            <a:ext cx="7006413" cy="0"/>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137587" y="4409505"/>
            <a:ext cx="70064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49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3"/>
          <p:cNvSpPr>
            <a:spLocks noGrp="1"/>
          </p:cNvSpPr>
          <p:nvPr>
            <p:ph sz="quarter" idx="10"/>
          </p:nvPr>
        </p:nvSpPr>
        <p:spPr>
          <a:xfrm>
            <a:off x="457200" y="1331953"/>
            <a:ext cx="8289925" cy="489324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68475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015984" cy="6839712"/>
          </a:xfrm>
          <a:prstGeom prst="rect">
            <a:avLst/>
          </a:prstGeom>
        </p:spPr>
      </p:pic>
      <p:sp>
        <p:nvSpPr>
          <p:cNvPr id="9" name="Title 1"/>
          <p:cNvSpPr>
            <a:spLocks noGrp="1"/>
          </p:cNvSpPr>
          <p:nvPr>
            <p:ph type="title"/>
          </p:nvPr>
        </p:nvSpPr>
        <p:spPr>
          <a:xfrm>
            <a:off x="2137587" y="2743242"/>
            <a:ext cx="6331205" cy="1487379"/>
          </a:xfrm>
        </p:spPr>
        <p:txBody>
          <a:bodyPr anchor="t"/>
          <a:lstStyle/>
          <a:p>
            <a:r>
              <a:rPr lang="en-GB" dirty="0"/>
              <a:t>Click to edit Master title style</a:t>
            </a:r>
            <a:endParaRPr lang="en-US" dirty="0"/>
          </a:p>
        </p:txBody>
      </p:sp>
      <p:cxnSp>
        <p:nvCxnSpPr>
          <p:cNvPr id="10" name="Straight Connector 9"/>
          <p:cNvCxnSpPr/>
          <p:nvPr userDrawn="1"/>
        </p:nvCxnSpPr>
        <p:spPr>
          <a:xfrm>
            <a:off x="2137587" y="2522270"/>
            <a:ext cx="7006413" cy="0"/>
          </a:xfrm>
          <a:prstGeom prst="line">
            <a:avLst/>
          </a:prstGeom>
          <a:ln w="349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137587" y="4409505"/>
            <a:ext cx="700641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11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1094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13641"/>
            <a:ext cx="6331205" cy="950724"/>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10" name="Rectangle 9"/>
          <p:cNvSpPr/>
          <p:nvPr userDrawn="1"/>
        </p:nvSpPr>
        <p:spPr>
          <a:xfrm>
            <a:off x="0" y="6468081"/>
            <a:ext cx="9144000" cy="38991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IFIC logo-21.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92976" y="6477025"/>
            <a:ext cx="386511" cy="368106"/>
          </a:xfrm>
          <a:prstGeom prst="rect">
            <a:avLst/>
          </a:prstGeom>
        </p:spPr>
      </p:pic>
      <p:sp>
        <p:nvSpPr>
          <p:cNvPr id="11" name="TextBox 10"/>
          <p:cNvSpPr txBox="1"/>
          <p:nvPr userDrawn="1"/>
        </p:nvSpPr>
        <p:spPr>
          <a:xfrm>
            <a:off x="879487" y="6518414"/>
            <a:ext cx="2200197" cy="246221"/>
          </a:xfrm>
          <a:prstGeom prst="rect">
            <a:avLst/>
          </a:prstGeom>
          <a:noFill/>
        </p:spPr>
        <p:txBody>
          <a:bodyPr wrap="square" rtlCol="0">
            <a:spAutoFit/>
          </a:bodyPr>
          <a:lstStyle/>
          <a:p>
            <a:r>
              <a:rPr lang="en-US" sz="1000" dirty="0">
                <a:solidFill>
                  <a:schemeClr val="accent1"/>
                </a:solidFill>
              </a:rPr>
              <a:t>A movement</a:t>
            </a:r>
            <a:r>
              <a:rPr lang="en-US" sz="1000" baseline="0" dirty="0">
                <a:solidFill>
                  <a:schemeClr val="accent1"/>
                </a:solidFill>
              </a:rPr>
              <a:t> for change</a:t>
            </a:r>
            <a:endParaRPr lang="en-US" sz="1000" dirty="0">
              <a:solidFill>
                <a:schemeClr val="accent1"/>
              </a:solidFill>
            </a:endParaRPr>
          </a:p>
        </p:txBody>
      </p:sp>
      <p:sp>
        <p:nvSpPr>
          <p:cNvPr id="12" name="Text Placeholder 11"/>
          <p:cNvSpPr>
            <a:spLocks noGrp="1"/>
          </p:cNvSpPr>
          <p:nvPr>
            <p:ph type="body" idx="1"/>
          </p:nvPr>
        </p:nvSpPr>
        <p:spPr>
          <a:xfrm>
            <a:off x="457200" y="1385538"/>
            <a:ext cx="8229600" cy="48396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descr="IFIC3175 - IFIC PPT Template-15.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858256" y="0"/>
            <a:ext cx="3285744" cy="1109472"/>
          </a:xfrm>
          <a:prstGeom prst="rect">
            <a:avLst/>
          </a:prstGeom>
        </p:spPr>
      </p:pic>
    </p:spTree>
    <p:extLst>
      <p:ext uri="{BB962C8B-B14F-4D97-AF65-F5344CB8AC3E}">
        <p14:creationId xmlns:p14="http://schemas.microsoft.com/office/powerpoint/2010/main" val="29579049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0" r:id="rId4"/>
    <p:sldLayoutId id="2147483671" r:id="rId5"/>
  </p:sldLayoutIdLst>
  <p:txStyles>
    <p:titleStyle>
      <a:lvl1pPr algn="l" defTabSz="457200" rtl="0" eaLnBrk="1" latinLnBrk="0" hangingPunct="1">
        <a:spcBef>
          <a:spcPct val="0"/>
        </a:spcBef>
        <a:buNone/>
        <a:defRPr sz="2800" kern="1200">
          <a:solidFill>
            <a:srgbClr val="FFFFFF"/>
          </a:solidFill>
          <a:latin typeface="+mj-lt"/>
          <a:ea typeface="+mj-ea"/>
          <a:cs typeface="+mj-cs"/>
        </a:defRPr>
      </a:lvl1pPr>
    </p:titleStyle>
    <p:bodyStyle>
      <a:lvl1pPr marL="342900" indent="-342900" algn="l" defTabSz="457200" rtl="0" eaLnBrk="1" latinLnBrk="0" hangingPunct="1">
        <a:spcBef>
          <a:spcPct val="20000"/>
        </a:spcBef>
        <a:buClr>
          <a:schemeClr val="accent1"/>
        </a:buClr>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3pPr>
      <a:lvl4pPr marL="1600200" indent="-228600" algn="l" defTabSz="457200" rtl="0" eaLnBrk="1" latinLnBrk="0" hangingPunct="1">
        <a:spcBef>
          <a:spcPct val="20000"/>
        </a:spcBef>
        <a:buClr>
          <a:schemeClr val="accent1"/>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accent1"/>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1"/>
            <a:ext cx="9144000" cy="1109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0" y="6468081"/>
            <a:ext cx="9144000" cy="38991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FIC logo-2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76" y="6477025"/>
            <a:ext cx="386511" cy="368106"/>
          </a:xfrm>
          <a:prstGeom prst="rect">
            <a:avLst/>
          </a:prstGeom>
        </p:spPr>
      </p:pic>
      <p:sp>
        <p:nvSpPr>
          <p:cNvPr id="17" name="TextBox 16"/>
          <p:cNvSpPr txBox="1"/>
          <p:nvPr userDrawn="1"/>
        </p:nvSpPr>
        <p:spPr>
          <a:xfrm>
            <a:off x="879487" y="6518414"/>
            <a:ext cx="2200197" cy="246221"/>
          </a:xfrm>
          <a:prstGeom prst="rect">
            <a:avLst/>
          </a:prstGeom>
          <a:noFill/>
        </p:spPr>
        <p:txBody>
          <a:bodyPr wrap="square" rtlCol="0">
            <a:spAutoFit/>
          </a:bodyPr>
          <a:lstStyle/>
          <a:p>
            <a:r>
              <a:rPr lang="en-US" sz="1000" dirty="0">
                <a:solidFill>
                  <a:schemeClr val="accent2"/>
                </a:solidFill>
              </a:rPr>
              <a:t>A movement</a:t>
            </a:r>
            <a:r>
              <a:rPr lang="en-US" sz="1000" baseline="0" dirty="0">
                <a:solidFill>
                  <a:schemeClr val="accent2"/>
                </a:solidFill>
              </a:rPr>
              <a:t> for change</a:t>
            </a:r>
            <a:endParaRPr lang="en-US" sz="1000" dirty="0">
              <a:solidFill>
                <a:schemeClr val="accent2"/>
              </a:solidFill>
            </a:endParaRPr>
          </a:p>
        </p:txBody>
      </p:sp>
      <p:sp>
        <p:nvSpPr>
          <p:cNvPr id="18" name="Text Placeholder 11"/>
          <p:cNvSpPr>
            <a:spLocks noGrp="1"/>
          </p:cNvSpPr>
          <p:nvPr>
            <p:ph type="body" idx="1"/>
          </p:nvPr>
        </p:nvSpPr>
        <p:spPr>
          <a:xfrm>
            <a:off x="457200" y="1385538"/>
            <a:ext cx="8229600" cy="48396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itle Placeholder 1"/>
          <p:cNvSpPr>
            <a:spLocks noGrp="1"/>
          </p:cNvSpPr>
          <p:nvPr>
            <p:ph type="title"/>
          </p:nvPr>
        </p:nvSpPr>
        <p:spPr>
          <a:xfrm>
            <a:off x="457200" y="113641"/>
            <a:ext cx="6331205" cy="950724"/>
          </a:xfrm>
          <a:prstGeom prst="rect">
            <a:avLst/>
          </a:prstGeom>
        </p:spPr>
        <p:txBody>
          <a:bodyPr vert="horz" lIns="91440" tIns="45720" rIns="91440" bIns="45720" rtlCol="0" anchor="b">
            <a:normAutofit/>
          </a:bodyPr>
          <a:lstStyle/>
          <a:p>
            <a:r>
              <a:rPr lang="en-GB" dirty="0"/>
              <a:t>Click to edit Master title style</a:t>
            </a:r>
            <a:endParaRPr lang="en-US" dirty="0"/>
          </a:p>
        </p:txBody>
      </p:sp>
      <p:pic>
        <p:nvPicPr>
          <p:cNvPr id="21" name="Picture 2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58256" y="0"/>
            <a:ext cx="3285744" cy="1109472"/>
          </a:xfrm>
          <a:prstGeom prst="rect">
            <a:avLst/>
          </a:prstGeom>
        </p:spPr>
      </p:pic>
    </p:spTree>
    <p:extLst>
      <p:ext uri="{BB962C8B-B14F-4D97-AF65-F5344CB8AC3E}">
        <p14:creationId xmlns:p14="http://schemas.microsoft.com/office/powerpoint/2010/main" val="1615389365"/>
      </p:ext>
    </p:extLst>
  </p:cSld>
  <p:clrMap bg1="lt1" tx1="dk1" bg2="lt2" tx2="dk2" accent1="accent1" accent2="accent2" accent3="accent3" accent4="accent4" accent5="accent5" accent6="accent6" hlink="hlink" folHlink="folHlink"/>
  <p:sldLayoutIdLst>
    <p:sldLayoutId id="2147483654" r:id="rId1"/>
    <p:sldLayoutId id="2147483653" r:id="rId2"/>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1700" kern="120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10947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457200" y="113641"/>
            <a:ext cx="6331205" cy="950724"/>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9" name="Rectangle 8"/>
          <p:cNvSpPr/>
          <p:nvPr userDrawn="1"/>
        </p:nvSpPr>
        <p:spPr>
          <a:xfrm>
            <a:off x="0" y="6468081"/>
            <a:ext cx="9144000" cy="38991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FIC logo-2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76" y="6477025"/>
            <a:ext cx="386511" cy="368106"/>
          </a:xfrm>
          <a:prstGeom prst="rect">
            <a:avLst/>
          </a:prstGeom>
        </p:spPr>
      </p:pic>
      <p:sp>
        <p:nvSpPr>
          <p:cNvPr id="11" name="TextBox 10"/>
          <p:cNvSpPr txBox="1"/>
          <p:nvPr userDrawn="1"/>
        </p:nvSpPr>
        <p:spPr>
          <a:xfrm>
            <a:off x="879487" y="6518414"/>
            <a:ext cx="2200197" cy="246221"/>
          </a:xfrm>
          <a:prstGeom prst="rect">
            <a:avLst/>
          </a:prstGeom>
          <a:noFill/>
        </p:spPr>
        <p:txBody>
          <a:bodyPr wrap="square" rtlCol="0">
            <a:spAutoFit/>
          </a:bodyPr>
          <a:lstStyle/>
          <a:p>
            <a:r>
              <a:rPr lang="en-US" sz="1000" dirty="0">
                <a:solidFill>
                  <a:schemeClr val="accent3"/>
                </a:solidFill>
              </a:rPr>
              <a:t>A movement</a:t>
            </a:r>
            <a:r>
              <a:rPr lang="en-US" sz="1000" baseline="0" dirty="0">
                <a:solidFill>
                  <a:schemeClr val="accent3"/>
                </a:solidFill>
              </a:rPr>
              <a:t> for change</a:t>
            </a:r>
            <a:endParaRPr lang="en-US" sz="1000" dirty="0">
              <a:solidFill>
                <a:schemeClr val="accent3"/>
              </a:solidFill>
            </a:endParaRPr>
          </a:p>
        </p:txBody>
      </p:sp>
      <p:sp>
        <p:nvSpPr>
          <p:cNvPr id="12" name="Text Placeholder 11"/>
          <p:cNvSpPr>
            <a:spLocks noGrp="1"/>
          </p:cNvSpPr>
          <p:nvPr>
            <p:ph type="body" idx="1"/>
          </p:nvPr>
        </p:nvSpPr>
        <p:spPr>
          <a:xfrm>
            <a:off x="457200" y="1385538"/>
            <a:ext cx="8229600" cy="48396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Box 12"/>
          <p:cNvSpPr txBox="1"/>
          <p:nvPr userDrawn="1"/>
        </p:nvSpPr>
        <p:spPr>
          <a:xfrm>
            <a:off x="-268316" y="-17888"/>
            <a:ext cx="184666" cy="369332"/>
          </a:xfrm>
          <a:prstGeom prst="rect">
            <a:avLst/>
          </a:prstGeom>
          <a:noFill/>
        </p:spPr>
        <p:txBody>
          <a:bodyPr wrap="none" rtlCol="0">
            <a:spAutoFit/>
          </a:bodyPr>
          <a:lstStyle/>
          <a:p>
            <a:endParaRPr lang="en-US" dirty="0"/>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58256" y="0"/>
            <a:ext cx="3285744" cy="1109472"/>
          </a:xfrm>
          <a:prstGeom prst="rect">
            <a:avLst/>
          </a:prstGeom>
        </p:spPr>
      </p:pic>
    </p:spTree>
    <p:extLst>
      <p:ext uri="{BB962C8B-B14F-4D97-AF65-F5344CB8AC3E}">
        <p14:creationId xmlns:p14="http://schemas.microsoft.com/office/powerpoint/2010/main" val="727622073"/>
      </p:ext>
    </p:extLst>
  </p:cSld>
  <p:clrMap bg1="lt1" tx1="dk1" bg2="lt2" tx2="dk2" accent1="accent1" accent2="accent2" accent3="accent3" accent4="accent4" accent5="accent5" accent6="accent6" hlink="hlink" folHlink="folHlink"/>
  <p:sldLayoutIdLst>
    <p:sldLayoutId id="2147483657" r:id="rId1"/>
    <p:sldLayoutId id="2147483656" r:id="rId2"/>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3"/>
        </a:buClr>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3"/>
        </a:buClr>
        <a:buFont typeface="Arial"/>
        <a:buChar char="•"/>
        <a:defRPr sz="17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10947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457200" y="113641"/>
            <a:ext cx="6331205" cy="950724"/>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9" name="Rectangle 8"/>
          <p:cNvSpPr/>
          <p:nvPr userDrawn="1"/>
        </p:nvSpPr>
        <p:spPr>
          <a:xfrm>
            <a:off x="0" y="6468081"/>
            <a:ext cx="9144000" cy="38991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FIC logo-2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76" y="6477025"/>
            <a:ext cx="386511" cy="368106"/>
          </a:xfrm>
          <a:prstGeom prst="rect">
            <a:avLst/>
          </a:prstGeom>
        </p:spPr>
      </p:pic>
      <p:sp>
        <p:nvSpPr>
          <p:cNvPr id="11" name="TextBox 10"/>
          <p:cNvSpPr txBox="1"/>
          <p:nvPr userDrawn="1"/>
        </p:nvSpPr>
        <p:spPr>
          <a:xfrm>
            <a:off x="879487" y="6518414"/>
            <a:ext cx="2200197" cy="246221"/>
          </a:xfrm>
          <a:prstGeom prst="rect">
            <a:avLst/>
          </a:prstGeom>
          <a:noFill/>
        </p:spPr>
        <p:txBody>
          <a:bodyPr wrap="square" rtlCol="0">
            <a:spAutoFit/>
          </a:bodyPr>
          <a:lstStyle/>
          <a:p>
            <a:r>
              <a:rPr lang="en-US" sz="1000" dirty="0">
                <a:solidFill>
                  <a:schemeClr val="accent4"/>
                </a:solidFill>
              </a:rPr>
              <a:t>A movement</a:t>
            </a:r>
            <a:r>
              <a:rPr lang="en-US" sz="1000" baseline="0" dirty="0">
                <a:solidFill>
                  <a:schemeClr val="accent4"/>
                </a:solidFill>
              </a:rPr>
              <a:t> for change</a:t>
            </a:r>
            <a:endParaRPr lang="en-US" sz="1000" dirty="0">
              <a:solidFill>
                <a:schemeClr val="accent4"/>
              </a:solidFill>
            </a:endParaRPr>
          </a:p>
        </p:txBody>
      </p:sp>
      <p:sp>
        <p:nvSpPr>
          <p:cNvPr id="12" name="Text Placeholder 11"/>
          <p:cNvSpPr>
            <a:spLocks noGrp="1"/>
          </p:cNvSpPr>
          <p:nvPr>
            <p:ph type="body" idx="1"/>
          </p:nvPr>
        </p:nvSpPr>
        <p:spPr>
          <a:xfrm>
            <a:off x="457200" y="1385538"/>
            <a:ext cx="8229600" cy="48396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58256" y="0"/>
            <a:ext cx="3285744" cy="1109472"/>
          </a:xfrm>
          <a:prstGeom prst="rect">
            <a:avLst/>
          </a:prstGeom>
        </p:spPr>
      </p:pic>
    </p:spTree>
    <p:extLst>
      <p:ext uri="{BB962C8B-B14F-4D97-AF65-F5344CB8AC3E}">
        <p14:creationId xmlns:p14="http://schemas.microsoft.com/office/powerpoint/2010/main" val="100677810"/>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4"/>
        </a:buClr>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Clr>
          <a:schemeClr val="accent4"/>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4"/>
        </a:buClr>
        <a:buFont typeface="Arial"/>
        <a:buChar char="•"/>
        <a:defRPr sz="1700" kern="1200">
          <a:solidFill>
            <a:schemeClr val="tx1"/>
          </a:solidFill>
          <a:latin typeface="+mn-lt"/>
          <a:ea typeface="+mn-ea"/>
          <a:cs typeface="+mn-cs"/>
        </a:defRPr>
      </a:lvl3pPr>
      <a:lvl4pPr marL="1600200" indent="-228600" algn="l" defTabSz="457200" rtl="0" eaLnBrk="1" latinLnBrk="0" hangingPunct="1">
        <a:spcBef>
          <a:spcPct val="20000"/>
        </a:spcBef>
        <a:buClr>
          <a:schemeClr val="accent4"/>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accent4"/>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10947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457200" y="113641"/>
            <a:ext cx="6331205" cy="950724"/>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9" name="Rectangle 8"/>
          <p:cNvSpPr/>
          <p:nvPr userDrawn="1"/>
        </p:nvSpPr>
        <p:spPr>
          <a:xfrm>
            <a:off x="0" y="6468081"/>
            <a:ext cx="9144000" cy="38991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FIC logo-2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76" y="6477025"/>
            <a:ext cx="386511" cy="368106"/>
          </a:xfrm>
          <a:prstGeom prst="rect">
            <a:avLst/>
          </a:prstGeom>
        </p:spPr>
      </p:pic>
      <p:sp>
        <p:nvSpPr>
          <p:cNvPr id="11" name="TextBox 10"/>
          <p:cNvSpPr txBox="1"/>
          <p:nvPr userDrawn="1"/>
        </p:nvSpPr>
        <p:spPr>
          <a:xfrm>
            <a:off x="879487" y="6518414"/>
            <a:ext cx="2200197" cy="246221"/>
          </a:xfrm>
          <a:prstGeom prst="rect">
            <a:avLst/>
          </a:prstGeom>
          <a:noFill/>
        </p:spPr>
        <p:txBody>
          <a:bodyPr wrap="square" rtlCol="0">
            <a:spAutoFit/>
          </a:bodyPr>
          <a:lstStyle/>
          <a:p>
            <a:r>
              <a:rPr lang="en-US" sz="1000" dirty="0">
                <a:solidFill>
                  <a:schemeClr val="accent5"/>
                </a:solidFill>
              </a:rPr>
              <a:t>A movement</a:t>
            </a:r>
            <a:r>
              <a:rPr lang="en-US" sz="1000" baseline="0" dirty="0">
                <a:solidFill>
                  <a:schemeClr val="accent5"/>
                </a:solidFill>
              </a:rPr>
              <a:t> for change</a:t>
            </a:r>
            <a:endParaRPr lang="en-US" sz="1000" dirty="0">
              <a:solidFill>
                <a:schemeClr val="accent5"/>
              </a:solidFill>
            </a:endParaRPr>
          </a:p>
        </p:txBody>
      </p:sp>
      <p:sp>
        <p:nvSpPr>
          <p:cNvPr id="12" name="Text Placeholder 11"/>
          <p:cNvSpPr>
            <a:spLocks noGrp="1"/>
          </p:cNvSpPr>
          <p:nvPr>
            <p:ph type="body" idx="1"/>
          </p:nvPr>
        </p:nvSpPr>
        <p:spPr>
          <a:xfrm>
            <a:off x="457200" y="1385538"/>
            <a:ext cx="8229600" cy="48396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58256" y="0"/>
            <a:ext cx="3285744" cy="1109472"/>
          </a:xfrm>
          <a:prstGeom prst="rect">
            <a:avLst/>
          </a:prstGeom>
        </p:spPr>
      </p:pic>
    </p:spTree>
    <p:extLst>
      <p:ext uri="{BB962C8B-B14F-4D97-AF65-F5344CB8AC3E}">
        <p14:creationId xmlns:p14="http://schemas.microsoft.com/office/powerpoint/2010/main" val="1899945999"/>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5"/>
        </a:buClr>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buClr>
        <a:buFont typeface="Arial"/>
        <a:buChar char="•"/>
        <a:defRPr sz="17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109472"/>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Placeholder 1"/>
          <p:cNvSpPr>
            <a:spLocks noGrp="1"/>
          </p:cNvSpPr>
          <p:nvPr>
            <p:ph type="title"/>
          </p:nvPr>
        </p:nvSpPr>
        <p:spPr>
          <a:xfrm>
            <a:off x="457200" y="113641"/>
            <a:ext cx="6331205" cy="950724"/>
          </a:xfrm>
          <a:prstGeom prst="rect">
            <a:avLst/>
          </a:prstGeom>
        </p:spPr>
        <p:txBody>
          <a:bodyPr vert="horz" lIns="91440" tIns="45720" rIns="91440" bIns="45720" rtlCol="0" anchor="b">
            <a:normAutofit/>
          </a:bodyPr>
          <a:lstStyle/>
          <a:p>
            <a:r>
              <a:rPr lang="en-GB" dirty="0"/>
              <a:t>Click to edit Master title style</a:t>
            </a:r>
            <a:endParaRPr lang="en-US" dirty="0"/>
          </a:p>
        </p:txBody>
      </p:sp>
      <p:sp>
        <p:nvSpPr>
          <p:cNvPr id="9" name="Rectangle 8"/>
          <p:cNvSpPr/>
          <p:nvPr userDrawn="1"/>
        </p:nvSpPr>
        <p:spPr>
          <a:xfrm>
            <a:off x="0" y="6468081"/>
            <a:ext cx="9144000" cy="38991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IFIC logo-2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2976" y="6477025"/>
            <a:ext cx="386511" cy="368106"/>
          </a:xfrm>
          <a:prstGeom prst="rect">
            <a:avLst/>
          </a:prstGeom>
        </p:spPr>
      </p:pic>
      <p:sp>
        <p:nvSpPr>
          <p:cNvPr id="11" name="TextBox 10"/>
          <p:cNvSpPr txBox="1"/>
          <p:nvPr userDrawn="1"/>
        </p:nvSpPr>
        <p:spPr>
          <a:xfrm>
            <a:off x="879487" y="6518414"/>
            <a:ext cx="2200197" cy="246221"/>
          </a:xfrm>
          <a:prstGeom prst="rect">
            <a:avLst/>
          </a:prstGeom>
          <a:noFill/>
        </p:spPr>
        <p:txBody>
          <a:bodyPr wrap="square" rtlCol="0">
            <a:spAutoFit/>
          </a:bodyPr>
          <a:lstStyle/>
          <a:p>
            <a:r>
              <a:rPr lang="en-US" sz="1000" dirty="0">
                <a:solidFill>
                  <a:schemeClr val="accent6"/>
                </a:solidFill>
              </a:rPr>
              <a:t>A movement</a:t>
            </a:r>
            <a:r>
              <a:rPr lang="en-US" sz="1000" baseline="0" dirty="0">
                <a:solidFill>
                  <a:schemeClr val="accent6"/>
                </a:solidFill>
              </a:rPr>
              <a:t> for change</a:t>
            </a:r>
            <a:endParaRPr lang="en-US" sz="1000" dirty="0">
              <a:solidFill>
                <a:schemeClr val="accent6"/>
              </a:solidFill>
            </a:endParaRPr>
          </a:p>
        </p:txBody>
      </p:sp>
      <p:sp>
        <p:nvSpPr>
          <p:cNvPr id="12" name="Text Placeholder 11"/>
          <p:cNvSpPr>
            <a:spLocks noGrp="1"/>
          </p:cNvSpPr>
          <p:nvPr>
            <p:ph type="body" idx="1"/>
          </p:nvPr>
        </p:nvSpPr>
        <p:spPr>
          <a:xfrm>
            <a:off x="457200" y="1385538"/>
            <a:ext cx="8229600" cy="483965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858256" y="0"/>
            <a:ext cx="3285744" cy="1109472"/>
          </a:xfrm>
          <a:prstGeom prst="rect">
            <a:avLst/>
          </a:prstGeom>
        </p:spPr>
      </p:pic>
    </p:spTree>
    <p:extLst>
      <p:ext uri="{BB962C8B-B14F-4D97-AF65-F5344CB8AC3E}">
        <p14:creationId xmlns:p14="http://schemas.microsoft.com/office/powerpoint/2010/main" val="3269018978"/>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Arial"/>
        <a:buChar char="•"/>
        <a:defRPr sz="2300" kern="1200">
          <a:solidFill>
            <a:schemeClr val="tx1"/>
          </a:solidFill>
          <a:latin typeface="+mn-lt"/>
          <a:ea typeface="+mn-ea"/>
          <a:cs typeface="+mn-cs"/>
        </a:defRPr>
      </a:lvl1pPr>
      <a:lvl2pPr marL="742950" indent="-285750" algn="l" defTabSz="457200" rtl="0" eaLnBrk="1" latinLnBrk="0" hangingPunct="1">
        <a:spcBef>
          <a:spcPct val="20000"/>
        </a:spcBef>
        <a:buClr>
          <a:schemeClr val="accent6"/>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buClr>
        <a:buFont typeface="Arial"/>
        <a:buChar char="•"/>
        <a:defRPr sz="1700" kern="1200">
          <a:solidFill>
            <a:schemeClr val="tx1"/>
          </a:solidFill>
          <a:latin typeface="+mn-lt"/>
          <a:ea typeface="+mn-ea"/>
          <a:cs typeface="+mn-cs"/>
        </a:defRPr>
      </a:lvl3pPr>
      <a:lvl4pPr marL="1600200" indent="-228600" algn="l" defTabSz="457200" rtl="0" eaLnBrk="1" latinLnBrk="0" hangingPunct="1">
        <a:spcBef>
          <a:spcPct val="20000"/>
        </a:spcBef>
        <a:buClr>
          <a:schemeClr val="accent6"/>
        </a:buClr>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Clr>
          <a:schemeClr val="accent6"/>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8407" y="2488197"/>
            <a:ext cx="6659417" cy="2447218"/>
          </a:xfrm>
        </p:spPr>
        <p:txBody>
          <a:bodyPr>
            <a:normAutofit/>
          </a:bodyPr>
          <a:lstStyle/>
          <a:p>
            <a:r>
              <a:rPr lang="en-US" sz="3600" b="1" dirty="0"/>
              <a:t>The Compelling Case for Integrated Community Care:</a:t>
            </a:r>
            <a:r>
              <a:rPr lang="en-US" b="1" dirty="0"/>
              <a:t/>
            </a:r>
            <a:br>
              <a:rPr lang="en-US" b="1" dirty="0"/>
            </a:br>
            <a:r>
              <a:rPr lang="en-US" dirty="0"/>
              <a:t>Setting the Scene</a:t>
            </a:r>
            <a:r>
              <a:rPr lang="en-US" sz="4800" dirty="0"/>
              <a:t/>
            </a:r>
            <a:br>
              <a:rPr lang="en-US" sz="4800" dirty="0"/>
            </a:br>
            <a:endParaRPr lang="en-US" sz="4800" dirty="0"/>
          </a:p>
        </p:txBody>
      </p:sp>
      <p:sp>
        <p:nvSpPr>
          <p:cNvPr id="3" name="Subtitle 2"/>
          <p:cNvSpPr>
            <a:spLocks noGrp="1"/>
          </p:cNvSpPr>
          <p:nvPr>
            <p:ph type="subTitle" idx="1"/>
          </p:nvPr>
        </p:nvSpPr>
        <p:spPr>
          <a:xfrm>
            <a:off x="2030258" y="5084731"/>
            <a:ext cx="6638653" cy="1107725"/>
          </a:xfrm>
        </p:spPr>
        <p:txBody>
          <a:bodyPr>
            <a:normAutofit fontScale="70000" lnSpcReduction="20000"/>
          </a:bodyPr>
          <a:lstStyle/>
          <a:p>
            <a:r>
              <a:rPr lang="en-US" sz="2600" dirty="0"/>
              <a:t>Dr Nick Goodwin, CEO, IFIC</a:t>
            </a:r>
          </a:p>
          <a:p>
            <a:r>
              <a:rPr lang="en-US" sz="2600" dirty="0"/>
              <a:t>Paper to the </a:t>
            </a:r>
            <a:r>
              <a:rPr lang="en-US" sz="2600" i="1" dirty="0"/>
              <a:t>1</a:t>
            </a:r>
            <a:r>
              <a:rPr lang="en-US" sz="2600" i="1" baseline="30000" dirty="0"/>
              <a:t>st</a:t>
            </a:r>
            <a:r>
              <a:rPr lang="en-US" sz="2600" i="1" dirty="0"/>
              <a:t> Transnational Conference on Integrated Community Care, </a:t>
            </a:r>
            <a:r>
              <a:rPr lang="en-US" sz="2600" dirty="0"/>
              <a:t>Chamber of Crafts, Hamburg, Germany,</a:t>
            </a:r>
          </a:p>
          <a:p>
            <a:r>
              <a:rPr lang="en-US" sz="2600" dirty="0"/>
              <a:t>24</a:t>
            </a:r>
            <a:r>
              <a:rPr lang="en-US" sz="2600" baseline="30000" dirty="0"/>
              <a:t>th</a:t>
            </a:r>
            <a:r>
              <a:rPr lang="en-US" sz="2600" dirty="0"/>
              <a:t> September 2018 </a:t>
            </a:r>
          </a:p>
        </p:txBody>
      </p:sp>
      <p:pic>
        <p:nvPicPr>
          <p:cNvPr id="4" name="Picture 3">
            <a:extLst>
              <a:ext uri="{FF2B5EF4-FFF2-40B4-BE49-F238E27FC236}">
                <a16:creationId xmlns:a16="http://schemas.microsoft.com/office/drawing/2014/main" xmlns="" id="{6F6E46E5-0B5B-411C-8581-97790679F90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00211" y="741289"/>
            <a:ext cx="4212665" cy="1404034"/>
          </a:xfrm>
          <a:prstGeom prst="rect">
            <a:avLst/>
          </a:prstGeom>
          <a:noFill/>
          <a:ln>
            <a:noFill/>
          </a:ln>
        </p:spPr>
      </p:pic>
    </p:spTree>
    <p:extLst>
      <p:ext uri="{BB962C8B-B14F-4D97-AF65-F5344CB8AC3E}">
        <p14:creationId xmlns:p14="http://schemas.microsoft.com/office/powerpoint/2010/main" val="17994202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C79C3-2BBE-463B-B0B0-572E8583DA3D}"/>
              </a:ext>
            </a:extLst>
          </p:cNvPr>
          <p:cNvSpPr>
            <a:spLocks noGrp="1"/>
          </p:cNvSpPr>
          <p:nvPr>
            <p:ph type="title"/>
          </p:nvPr>
        </p:nvSpPr>
        <p:spPr/>
        <p:txBody>
          <a:bodyPr/>
          <a:lstStyle/>
          <a:p>
            <a:r>
              <a:rPr lang="en-GB" dirty="0"/>
              <a:t>The1st </a:t>
            </a:r>
            <a:r>
              <a:rPr lang="en-GB" dirty="0" err="1"/>
              <a:t>TransForm</a:t>
            </a:r>
            <a:r>
              <a:rPr lang="en-GB" dirty="0"/>
              <a:t> Conference:</a:t>
            </a:r>
            <a:br>
              <a:rPr lang="en-GB" dirty="0"/>
            </a:br>
            <a:r>
              <a:rPr lang="en-GB" dirty="0"/>
              <a:t>Key Aims</a:t>
            </a:r>
          </a:p>
        </p:txBody>
      </p:sp>
      <p:sp>
        <p:nvSpPr>
          <p:cNvPr id="3" name="Content Placeholder 2">
            <a:extLst>
              <a:ext uri="{FF2B5EF4-FFF2-40B4-BE49-F238E27FC236}">
                <a16:creationId xmlns:a16="http://schemas.microsoft.com/office/drawing/2014/main" xmlns="" id="{A055CBCD-0FE7-4C8E-8013-DA6F9A2DDFC0}"/>
              </a:ext>
            </a:extLst>
          </p:cNvPr>
          <p:cNvSpPr>
            <a:spLocks noGrp="1"/>
          </p:cNvSpPr>
          <p:nvPr>
            <p:ph sz="quarter" idx="10"/>
          </p:nvPr>
        </p:nvSpPr>
        <p:spPr>
          <a:xfrm>
            <a:off x="345832" y="1331953"/>
            <a:ext cx="8528538" cy="4893241"/>
          </a:xfrm>
        </p:spPr>
        <p:txBody>
          <a:bodyPr>
            <a:normAutofit lnSpcReduction="10000"/>
          </a:bodyPr>
          <a:lstStyle/>
          <a:p>
            <a:pPr marL="457200" indent="-457200">
              <a:buFont typeface="+mj-lt"/>
              <a:buAutoNum type="arabicPeriod"/>
            </a:pPr>
            <a:r>
              <a:rPr lang="en-GB" dirty="0"/>
              <a:t>Develop a common understanding of the meaning of integrated community care;</a:t>
            </a:r>
          </a:p>
          <a:p>
            <a:pPr marL="457200" indent="-457200">
              <a:buFont typeface="+mj-lt"/>
              <a:buAutoNum type="arabicPeriod"/>
            </a:pPr>
            <a:r>
              <a:rPr lang="en-GB" dirty="0"/>
              <a:t>Demonstrate through evidence the positive impact that integrated community care can have on tackling inequalities, improving care experiences and care outcomes;</a:t>
            </a:r>
          </a:p>
          <a:p>
            <a:pPr marL="457200" indent="-457200">
              <a:buFont typeface="+mj-lt"/>
              <a:buAutoNum type="arabicPeriod"/>
            </a:pPr>
            <a:r>
              <a:rPr lang="en-GB" dirty="0"/>
              <a:t>Illustrate how integrated </a:t>
            </a:r>
            <a:r>
              <a:rPr lang="en-GB" dirty="0" smtClean="0"/>
              <a:t>community care </a:t>
            </a:r>
            <a:r>
              <a:rPr lang="en-GB" dirty="0"/>
              <a:t>can and has be adopted in practice, and learn the lessons from these implementation experiences</a:t>
            </a:r>
            <a:r>
              <a:rPr lang="en-GB" dirty="0" smtClean="0"/>
              <a:t>;</a:t>
            </a:r>
            <a:endParaRPr lang="en-GB" dirty="0"/>
          </a:p>
          <a:p>
            <a:pPr marL="457200" indent="-457200">
              <a:buFont typeface="+mj-lt"/>
              <a:buAutoNum type="arabicPeriod"/>
            </a:pPr>
            <a:r>
              <a:rPr lang="en-GB" dirty="0"/>
              <a:t>Explore the essential design elements in how these new community-led approaches to care delivery operate and what this means for their ongoing organisation and </a:t>
            </a:r>
            <a:r>
              <a:rPr lang="en-GB" dirty="0" smtClean="0"/>
              <a:t>management</a:t>
            </a:r>
            <a:r>
              <a:rPr lang="en-GB" dirty="0" smtClean="0"/>
              <a:t>; and</a:t>
            </a:r>
            <a:endParaRPr lang="en-GB" dirty="0" smtClean="0"/>
          </a:p>
          <a:p>
            <a:pPr marL="457200" indent="-457200">
              <a:buFont typeface="+mj-lt"/>
              <a:buAutoNum type="arabicPeriod"/>
            </a:pPr>
            <a:r>
              <a:rPr lang="en-US" dirty="0" smtClean="0"/>
              <a:t>Examine how policy and policy-makers can enable innovations in ICC to flourish</a:t>
            </a:r>
            <a:endParaRPr lang="en-GB" dirty="0"/>
          </a:p>
          <a:p>
            <a:endParaRPr lang="en-GB" dirty="0"/>
          </a:p>
        </p:txBody>
      </p:sp>
      <p:pic>
        <p:nvPicPr>
          <p:cNvPr id="4" name="Picture 3">
            <a:extLst>
              <a:ext uri="{FF2B5EF4-FFF2-40B4-BE49-F238E27FC236}">
                <a16:creationId xmlns:a16="http://schemas.microsoft.com/office/drawing/2014/main" xmlns="" id="{5E9E7B2E-48A7-405B-9767-9C6293AC05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96001"/>
            <a:ext cx="2297723" cy="803030"/>
          </a:xfrm>
          <a:prstGeom prst="rect">
            <a:avLst/>
          </a:prstGeom>
          <a:noFill/>
          <a:ln>
            <a:noFill/>
          </a:ln>
        </p:spPr>
      </p:pic>
    </p:spTree>
    <p:extLst>
      <p:ext uri="{BB962C8B-B14F-4D97-AF65-F5344CB8AC3E}">
        <p14:creationId xmlns:p14="http://schemas.microsoft.com/office/powerpoint/2010/main" val="2694384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F5DD0-B060-4E22-A64C-043D3AE4F608}"/>
              </a:ext>
            </a:extLst>
          </p:cNvPr>
          <p:cNvSpPr>
            <a:spLocks noGrp="1"/>
          </p:cNvSpPr>
          <p:nvPr>
            <p:ph type="title"/>
          </p:nvPr>
        </p:nvSpPr>
        <p:spPr/>
        <p:txBody>
          <a:bodyPr/>
          <a:lstStyle/>
          <a:p>
            <a:r>
              <a:rPr lang="en-GB" dirty="0" err="1"/>
              <a:t>TransForm</a:t>
            </a:r>
            <a:r>
              <a:rPr lang="en-GB" dirty="0"/>
              <a:t>: A Joint Initiative</a:t>
            </a:r>
          </a:p>
        </p:txBody>
      </p:sp>
      <p:sp>
        <p:nvSpPr>
          <p:cNvPr id="3" name="Content Placeholder 2">
            <a:extLst>
              <a:ext uri="{FF2B5EF4-FFF2-40B4-BE49-F238E27FC236}">
                <a16:creationId xmlns:a16="http://schemas.microsoft.com/office/drawing/2014/main" xmlns="" id="{D311CC7E-C5CA-475B-9234-22302FA1CE6E}"/>
              </a:ext>
            </a:extLst>
          </p:cNvPr>
          <p:cNvSpPr>
            <a:spLocks noGrp="1"/>
          </p:cNvSpPr>
          <p:nvPr>
            <p:ph sz="quarter" idx="10"/>
          </p:nvPr>
        </p:nvSpPr>
        <p:spPr>
          <a:xfrm>
            <a:off x="457200" y="1701540"/>
            <a:ext cx="2180537" cy="2640957"/>
          </a:xfrm>
        </p:spPr>
        <p:txBody>
          <a:bodyPr>
            <a:normAutofit fontScale="85000" lnSpcReduction="20000"/>
          </a:bodyPr>
          <a:lstStyle/>
          <a:p>
            <a:pPr marL="0" indent="0">
              <a:buNone/>
            </a:pPr>
            <a:r>
              <a:rPr lang="en-GB" dirty="0" err="1"/>
              <a:t>TransForm</a:t>
            </a:r>
            <a:r>
              <a:rPr lang="en-GB" dirty="0"/>
              <a:t> is a joint initiative of Foundations in and beyond Europe that is funded and hosted by the Network of European Foundation.</a:t>
            </a:r>
          </a:p>
          <a:p>
            <a:pPr marL="0" indent="0">
              <a:buNone/>
            </a:pPr>
            <a:endParaRPr lang="en-GB" dirty="0"/>
          </a:p>
        </p:txBody>
      </p:sp>
      <p:pic>
        <p:nvPicPr>
          <p:cNvPr id="4" name="Picture 3">
            <a:extLst>
              <a:ext uri="{FF2B5EF4-FFF2-40B4-BE49-F238E27FC236}">
                <a16:creationId xmlns:a16="http://schemas.microsoft.com/office/drawing/2014/main" xmlns="" id="{7941C610-DC74-40A7-9F40-68C327C8D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54970"/>
            <a:ext cx="2297723" cy="803030"/>
          </a:xfrm>
          <a:prstGeom prst="rect">
            <a:avLst/>
          </a:prstGeom>
          <a:noFill/>
          <a:ln>
            <a:noFill/>
          </a:ln>
        </p:spPr>
      </p:pic>
      <p:pic>
        <p:nvPicPr>
          <p:cNvPr id="5" name="Picture 4">
            <a:extLst>
              <a:ext uri="{FF2B5EF4-FFF2-40B4-BE49-F238E27FC236}">
                <a16:creationId xmlns:a16="http://schemas.microsoft.com/office/drawing/2014/main" xmlns="" id="{AEC53B59-7FD8-423E-9678-B84D4DBB7F78}"/>
              </a:ext>
            </a:extLst>
          </p:cNvPr>
          <p:cNvPicPr>
            <a:picLocks noChangeAspect="1"/>
          </p:cNvPicPr>
          <p:nvPr/>
        </p:nvPicPr>
        <p:blipFill>
          <a:blip r:embed="rId3"/>
          <a:stretch>
            <a:fillRect/>
          </a:stretch>
        </p:blipFill>
        <p:spPr>
          <a:xfrm>
            <a:off x="2407920" y="1317034"/>
            <a:ext cx="6624320" cy="3025463"/>
          </a:xfrm>
          <a:prstGeom prst="rect">
            <a:avLst/>
          </a:prstGeom>
        </p:spPr>
      </p:pic>
      <p:sp>
        <p:nvSpPr>
          <p:cNvPr id="6" name="TextBox 5">
            <a:extLst>
              <a:ext uri="{FF2B5EF4-FFF2-40B4-BE49-F238E27FC236}">
                <a16:creationId xmlns:a16="http://schemas.microsoft.com/office/drawing/2014/main" xmlns="" id="{2733097A-B63B-46B7-96E6-74E0628DE294}"/>
              </a:ext>
            </a:extLst>
          </p:cNvPr>
          <p:cNvSpPr txBox="1"/>
          <p:nvPr/>
        </p:nvSpPr>
        <p:spPr>
          <a:xfrm>
            <a:off x="457201" y="4655382"/>
            <a:ext cx="8575038" cy="1754326"/>
          </a:xfrm>
          <a:prstGeom prst="rect">
            <a:avLst/>
          </a:prstGeom>
          <a:noFill/>
        </p:spPr>
        <p:txBody>
          <a:bodyPr wrap="square" rtlCol="0">
            <a:spAutoFit/>
          </a:bodyPr>
          <a:lstStyle/>
          <a:p>
            <a:r>
              <a:rPr lang="en-GB" dirty="0" err="1"/>
              <a:t>TransForm</a:t>
            </a:r>
            <a:r>
              <a:rPr lang="en-GB" dirty="0"/>
              <a:t> has the ambition to put the community at the centre of primary and integrated care. It aims to inspire policy-makers and practitioners to mobilise change and strengthen the capacity of local communities to deal with public health issues and better meet the needs of community members across the life course, especially to the most vulnerable.</a:t>
            </a:r>
          </a:p>
          <a:p>
            <a:endParaRPr lang="en-GB" dirty="0"/>
          </a:p>
        </p:txBody>
      </p:sp>
    </p:spTree>
    <p:extLst>
      <p:ext uri="{BB962C8B-B14F-4D97-AF65-F5344CB8AC3E}">
        <p14:creationId xmlns:p14="http://schemas.microsoft.com/office/powerpoint/2010/main" val="311104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F5DD0-B060-4E22-A64C-043D3AE4F608}"/>
              </a:ext>
            </a:extLst>
          </p:cNvPr>
          <p:cNvSpPr>
            <a:spLocks noGrp="1"/>
          </p:cNvSpPr>
          <p:nvPr>
            <p:ph type="title"/>
          </p:nvPr>
        </p:nvSpPr>
        <p:spPr/>
        <p:txBody>
          <a:bodyPr/>
          <a:lstStyle/>
          <a:p>
            <a:r>
              <a:rPr lang="en-GB" dirty="0"/>
              <a:t>What do we mean by Integrated Community Care?</a:t>
            </a:r>
          </a:p>
        </p:txBody>
      </p:sp>
      <p:sp>
        <p:nvSpPr>
          <p:cNvPr id="3" name="Content Placeholder 2">
            <a:extLst>
              <a:ext uri="{FF2B5EF4-FFF2-40B4-BE49-F238E27FC236}">
                <a16:creationId xmlns:a16="http://schemas.microsoft.com/office/drawing/2014/main" xmlns="" id="{D311CC7E-C5CA-475B-9234-22302FA1CE6E}"/>
              </a:ext>
            </a:extLst>
          </p:cNvPr>
          <p:cNvSpPr>
            <a:spLocks noGrp="1"/>
          </p:cNvSpPr>
          <p:nvPr>
            <p:ph sz="quarter" idx="10"/>
          </p:nvPr>
        </p:nvSpPr>
        <p:spPr/>
        <p:txBody>
          <a:bodyPr>
            <a:normAutofit lnSpcReduction="10000"/>
          </a:bodyPr>
          <a:lstStyle/>
          <a:p>
            <a:r>
              <a:rPr lang="en-GB" dirty="0"/>
              <a:t>Integrated community care is a new concept</a:t>
            </a:r>
          </a:p>
          <a:p>
            <a:r>
              <a:rPr lang="en-GB" dirty="0"/>
              <a:t>Its core purpose is to improve quality </a:t>
            </a:r>
            <a:r>
              <a:rPr lang="en-GB" dirty="0" smtClean="0"/>
              <a:t>of </a:t>
            </a:r>
            <a:r>
              <a:rPr lang="en-GB" dirty="0"/>
              <a:t>care and quality of life to vulnerable individuals, families and communities.</a:t>
            </a:r>
          </a:p>
          <a:p>
            <a:r>
              <a:rPr lang="en-GB" dirty="0"/>
              <a:t>It is grounded in </a:t>
            </a:r>
            <a:r>
              <a:rPr lang="en-GB" b="1" dirty="0"/>
              <a:t>community health </a:t>
            </a:r>
            <a:r>
              <a:rPr lang="en-GB" dirty="0"/>
              <a:t>– that ability to maintain, protect and improve the health of all members of local communities through organised and sustained community efforts</a:t>
            </a:r>
          </a:p>
          <a:p>
            <a:r>
              <a:rPr lang="en-GB" dirty="0"/>
              <a:t>It is supported by </a:t>
            </a:r>
            <a:r>
              <a:rPr lang="en-GB" b="1" dirty="0"/>
              <a:t>integrated care – </a:t>
            </a:r>
            <a:r>
              <a:rPr lang="en-GB" dirty="0"/>
              <a:t>the effective coordination of care through inter-sectoral collaborations underpinned by co-productive partnerships</a:t>
            </a:r>
            <a:endParaRPr lang="en-GB" b="1" dirty="0"/>
          </a:p>
          <a:p>
            <a:r>
              <a:rPr lang="en-GB" dirty="0"/>
              <a:t>This conference seeks to develop a common understanding of the meaning and logic of integrated community care, illustrate the potential for its positive impact, and examine how to design and adopt such </a:t>
            </a:r>
            <a:r>
              <a:rPr lang="en-GB" dirty="0" smtClean="0"/>
              <a:t>innovations </a:t>
            </a:r>
            <a:r>
              <a:rPr lang="en-GB" dirty="0"/>
              <a:t>effectively</a:t>
            </a:r>
          </a:p>
        </p:txBody>
      </p:sp>
      <p:pic>
        <p:nvPicPr>
          <p:cNvPr id="4" name="Picture 3">
            <a:extLst>
              <a:ext uri="{FF2B5EF4-FFF2-40B4-BE49-F238E27FC236}">
                <a16:creationId xmlns:a16="http://schemas.microsoft.com/office/drawing/2014/main" xmlns="" id="{7941C610-DC74-40A7-9F40-68C327C8D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54970"/>
            <a:ext cx="2297723" cy="803030"/>
          </a:xfrm>
          <a:prstGeom prst="rect">
            <a:avLst/>
          </a:prstGeom>
          <a:noFill/>
          <a:ln>
            <a:noFill/>
          </a:ln>
        </p:spPr>
      </p:pic>
    </p:spTree>
    <p:extLst>
      <p:ext uri="{BB962C8B-B14F-4D97-AF65-F5344CB8AC3E}">
        <p14:creationId xmlns:p14="http://schemas.microsoft.com/office/powerpoint/2010/main" val="3650112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F5DD0-B060-4E22-A64C-043D3AE4F608}"/>
              </a:ext>
            </a:extLst>
          </p:cNvPr>
          <p:cNvSpPr>
            <a:spLocks noGrp="1"/>
          </p:cNvSpPr>
          <p:nvPr>
            <p:ph type="title"/>
          </p:nvPr>
        </p:nvSpPr>
        <p:spPr/>
        <p:txBody>
          <a:bodyPr/>
          <a:lstStyle/>
          <a:p>
            <a:r>
              <a:rPr lang="en-GB" dirty="0"/>
              <a:t>Key Characteristics of Integrated Community Care</a:t>
            </a:r>
          </a:p>
        </p:txBody>
      </p:sp>
      <p:sp>
        <p:nvSpPr>
          <p:cNvPr id="3" name="Content Placeholder 2">
            <a:extLst>
              <a:ext uri="{FF2B5EF4-FFF2-40B4-BE49-F238E27FC236}">
                <a16:creationId xmlns:a16="http://schemas.microsoft.com/office/drawing/2014/main" xmlns="" id="{D311CC7E-C5CA-475B-9234-22302FA1CE6E}"/>
              </a:ext>
            </a:extLst>
          </p:cNvPr>
          <p:cNvSpPr>
            <a:spLocks noGrp="1"/>
          </p:cNvSpPr>
          <p:nvPr>
            <p:ph sz="quarter" idx="10"/>
          </p:nvPr>
        </p:nvSpPr>
        <p:spPr/>
        <p:txBody>
          <a:bodyPr>
            <a:normAutofit/>
          </a:bodyPr>
          <a:lstStyle/>
          <a:p>
            <a:r>
              <a:rPr lang="en-GB" dirty="0"/>
              <a:t>Care delivery that takes an assets-based approach to community health development and which engages and empowers</a:t>
            </a:r>
            <a:r>
              <a:rPr lang="en-GB" b="1" dirty="0"/>
              <a:t> </a:t>
            </a:r>
            <a:r>
              <a:rPr lang="en-GB" dirty="0"/>
              <a:t>people in local communities as co-producers of their health;</a:t>
            </a:r>
          </a:p>
          <a:p>
            <a:r>
              <a:rPr lang="en-GB" dirty="0"/>
              <a:t>Care delivery that is place-based (i.e. to a specific neighbourhood or community) and achieved through cross-sectoral and inter-professional partnerships which bring together both formal and informal care actors;</a:t>
            </a:r>
          </a:p>
          <a:p>
            <a:r>
              <a:rPr lang="en-GB" dirty="0"/>
              <a:t>Care delivery that seeks to care for people in the home environment through primary/community care-based activities – i.e. in non-institutional settings</a:t>
            </a:r>
          </a:p>
          <a:p>
            <a:r>
              <a:rPr lang="en-GB" dirty="0"/>
              <a:t>Promotion of health &amp; wellbeing – combatting social exclusion and social isolation</a:t>
            </a:r>
          </a:p>
        </p:txBody>
      </p:sp>
      <p:pic>
        <p:nvPicPr>
          <p:cNvPr id="4" name="Picture 3">
            <a:extLst>
              <a:ext uri="{FF2B5EF4-FFF2-40B4-BE49-F238E27FC236}">
                <a16:creationId xmlns:a16="http://schemas.microsoft.com/office/drawing/2014/main" xmlns="" id="{7941C610-DC74-40A7-9F40-68C327C8D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54970"/>
            <a:ext cx="2297723" cy="803030"/>
          </a:xfrm>
          <a:prstGeom prst="rect">
            <a:avLst/>
          </a:prstGeom>
          <a:noFill/>
          <a:ln>
            <a:noFill/>
          </a:ln>
        </p:spPr>
      </p:pic>
    </p:spTree>
    <p:extLst>
      <p:ext uri="{BB962C8B-B14F-4D97-AF65-F5344CB8AC3E}">
        <p14:creationId xmlns:p14="http://schemas.microsoft.com/office/powerpoint/2010/main" val="2332337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3F5DD0-B060-4E22-A64C-043D3AE4F608}"/>
              </a:ext>
            </a:extLst>
          </p:cNvPr>
          <p:cNvSpPr>
            <a:spLocks noGrp="1"/>
          </p:cNvSpPr>
          <p:nvPr>
            <p:ph type="title"/>
          </p:nvPr>
        </p:nvSpPr>
        <p:spPr>
          <a:xfrm>
            <a:off x="457200" y="113641"/>
            <a:ext cx="6951785" cy="950724"/>
          </a:xfrm>
        </p:spPr>
        <p:txBody>
          <a:bodyPr>
            <a:normAutofit fontScale="90000"/>
          </a:bodyPr>
          <a:lstStyle/>
          <a:p>
            <a:r>
              <a:rPr lang="en-GB" dirty="0"/>
              <a:t>Integrated Community Care: </a:t>
            </a:r>
            <a:br>
              <a:rPr lang="en-GB" dirty="0"/>
            </a:br>
            <a:r>
              <a:rPr lang="en-GB" dirty="0"/>
              <a:t>Putting People and Communities at the Centre</a:t>
            </a:r>
          </a:p>
        </p:txBody>
      </p:sp>
      <p:sp>
        <p:nvSpPr>
          <p:cNvPr id="3" name="Content Placeholder 2">
            <a:extLst>
              <a:ext uri="{FF2B5EF4-FFF2-40B4-BE49-F238E27FC236}">
                <a16:creationId xmlns:a16="http://schemas.microsoft.com/office/drawing/2014/main" xmlns="" id="{D311CC7E-C5CA-475B-9234-22302FA1CE6E}"/>
              </a:ext>
            </a:extLst>
          </p:cNvPr>
          <p:cNvSpPr>
            <a:spLocks noGrp="1"/>
          </p:cNvSpPr>
          <p:nvPr>
            <p:ph sz="quarter" idx="10"/>
          </p:nvPr>
        </p:nvSpPr>
        <p:spPr>
          <a:xfrm>
            <a:off x="3018693" y="6056355"/>
            <a:ext cx="2971800" cy="432370"/>
          </a:xfrm>
        </p:spPr>
        <p:txBody>
          <a:bodyPr>
            <a:normAutofit/>
          </a:bodyPr>
          <a:lstStyle/>
          <a:p>
            <a:pPr marL="0" indent="0">
              <a:buNone/>
            </a:pPr>
            <a:r>
              <a:rPr lang="en-GB" sz="1600" dirty="0"/>
              <a:t>(Dahlgren &amp; Whitehead, 1991)</a:t>
            </a:r>
          </a:p>
        </p:txBody>
      </p:sp>
      <p:pic>
        <p:nvPicPr>
          <p:cNvPr id="4" name="Picture 3">
            <a:extLst>
              <a:ext uri="{FF2B5EF4-FFF2-40B4-BE49-F238E27FC236}">
                <a16:creationId xmlns:a16="http://schemas.microsoft.com/office/drawing/2014/main" xmlns="" id="{7941C610-DC74-40A7-9F40-68C327C8D7A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96001"/>
            <a:ext cx="2297723" cy="803030"/>
          </a:xfrm>
          <a:prstGeom prst="rect">
            <a:avLst/>
          </a:prstGeom>
          <a:noFill/>
          <a:ln>
            <a:noFill/>
          </a:ln>
        </p:spPr>
      </p:pic>
      <p:pic>
        <p:nvPicPr>
          <p:cNvPr id="5" name="Picture 4">
            <a:extLst>
              <a:ext uri="{FF2B5EF4-FFF2-40B4-BE49-F238E27FC236}">
                <a16:creationId xmlns:a16="http://schemas.microsoft.com/office/drawing/2014/main" xmlns="" id="{E1B5BD49-AC34-4359-9D41-9F85DD6E8FB1}"/>
              </a:ext>
            </a:extLst>
          </p:cNvPr>
          <p:cNvPicPr>
            <a:picLocks noChangeAspect="1"/>
          </p:cNvPicPr>
          <p:nvPr/>
        </p:nvPicPr>
        <p:blipFill>
          <a:blip r:embed="rId3"/>
          <a:stretch>
            <a:fillRect/>
          </a:stretch>
        </p:blipFill>
        <p:spPr>
          <a:xfrm>
            <a:off x="1137920" y="1373100"/>
            <a:ext cx="6455496" cy="4540020"/>
          </a:xfrm>
          <a:prstGeom prst="rect">
            <a:avLst/>
          </a:prstGeom>
        </p:spPr>
      </p:pic>
    </p:spTree>
    <p:extLst>
      <p:ext uri="{BB962C8B-B14F-4D97-AF65-F5344CB8AC3E}">
        <p14:creationId xmlns:p14="http://schemas.microsoft.com/office/powerpoint/2010/main" val="1214046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C79C3-2BBE-463B-B0B0-572E8583DA3D}"/>
              </a:ext>
            </a:extLst>
          </p:cNvPr>
          <p:cNvSpPr>
            <a:spLocks noGrp="1"/>
          </p:cNvSpPr>
          <p:nvPr>
            <p:ph type="title"/>
          </p:nvPr>
        </p:nvSpPr>
        <p:spPr/>
        <p:txBody>
          <a:bodyPr/>
          <a:lstStyle/>
          <a:p>
            <a:r>
              <a:rPr lang="en-GB" dirty="0"/>
              <a:t>The Compelling Case for Change</a:t>
            </a:r>
          </a:p>
        </p:txBody>
      </p:sp>
      <p:sp>
        <p:nvSpPr>
          <p:cNvPr id="3" name="Content Placeholder 2">
            <a:extLst>
              <a:ext uri="{FF2B5EF4-FFF2-40B4-BE49-F238E27FC236}">
                <a16:creationId xmlns:a16="http://schemas.microsoft.com/office/drawing/2014/main" xmlns="" id="{A055CBCD-0FE7-4C8E-8013-DA6F9A2DDFC0}"/>
              </a:ext>
            </a:extLst>
          </p:cNvPr>
          <p:cNvSpPr>
            <a:spLocks noGrp="1"/>
          </p:cNvSpPr>
          <p:nvPr>
            <p:ph sz="quarter" idx="10"/>
          </p:nvPr>
        </p:nvSpPr>
        <p:spPr/>
        <p:txBody>
          <a:bodyPr/>
          <a:lstStyle/>
          <a:p>
            <a:r>
              <a:rPr lang="en-GB" dirty="0"/>
              <a:t>Relative improvement in people’s health remain vastly unequal between and within countries;</a:t>
            </a:r>
          </a:p>
          <a:p>
            <a:r>
              <a:rPr lang="en-GB" dirty="0"/>
              <a:t>The gap is widening as a result of key socio-demographic trends such as ageing, chronicity, and lifestyle indicators;</a:t>
            </a:r>
          </a:p>
          <a:p>
            <a:r>
              <a:rPr lang="en-GB" dirty="0"/>
              <a:t>Traditional approaches to care – curative and disease-based – are no longer effective and sustainable;</a:t>
            </a:r>
          </a:p>
          <a:p>
            <a:r>
              <a:rPr lang="en-GB" dirty="0"/>
              <a:t>Underserved and marginalised populations are being left behind;</a:t>
            </a:r>
          </a:p>
          <a:p>
            <a:r>
              <a:rPr lang="en-GB" dirty="0"/>
              <a:t>A fundamental shift is therefore required to better address the key challenges of the future;</a:t>
            </a:r>
          </a:p>
          <a:p>
            <a:r>
              <a:rPr lang="en-GB" dirty="0" err="1"/>
              <a:t>TransForm</a:t>
            </a:r>
            <a:r>
              <a:rPr lang="en-GB" dirty="0"/>
              <a:t> seeks to examine how integrated community care </a:t>
            </a:r>
          </a:p>
        </p:txBody>
      </p:sp>
      <p:pic>
        <p:nvPicPr>
          <p:cNvPr id="4" name="Picture 3">
            <a:extLst>
              <a:ext uri="{FF2B5EF4-FFF2-40B4-BE49-F238E27FC236}">
                <a16:creationId xmlns:a16="http://schemas.microsoft.com/office/drawing/2014/main" xmlns="" id="{88E966DC-35DE-429D-8D9C-6963714CC21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96001"/>
            <a:ext cx="2297723" cy="803030"/>
          </a:xfrm>
          <a:prstGeom prst="rect">
            <a:avLst/>
          </a:prstGeom>
          <a:noFill/>
          <a:ln>
            <a:noFill/>
          </a:ln>
        </p:spPr>
      </p:pic>
    </p:spTree>
    <p:extLst>
      <p:ext uri="{BB962C8B-B14F-4D97-AF65-F5344CB8AC3E}">
        <p14:creationId xmlns:p14="http://schemas.microsoft.com/office/powerpoint/2010/main" val="36260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C79C3-2BBE-463B-B0B0-572E8583DA3D}"/>
              </a:ext>
            </a:extLst>
          </p:cNvPr>
          <p:cNvSpPr>
            <a:spLocks noGrp="1"/>
          </p:cNvSpPr>
          <p:nvPr>
            <p:ph type="title"/>
          </p:nvPr>
        </p:nvSpPr>
        <p:spPr/>
        <p:txBody>
          <a:bodyPr/>
          <a:lstStyle/>
          <a:p>
            <a:r>
              <a:rPr lang="en-GB" dirty="0"/>
              <a:t>Promising Practices</a:t>
            </a:r>
          </a:p>
        </p:txBody>
      </p:sp>
      <p:sp>
        <p:nvSpPr>
          <p:cNvPr id="3" name="Content Placeholder 2">
            <a:extLst>
              <a:ext uri="{FF2B5EF4-FFF2-40B4-BE49-F238E27FC236}">
                <a16:creationId xmlns:a16="http://schemas.microsoft.com/office/drawing/2014/main" xmlns="" id="{A055CBCD-0FE7-4C8E-8013-DA6F9A2DDFC0}"/>
              </a:ext>
            </a:extLst>
          </p:cNvPr>
          <p:cNvSpPr>
            <a:spLocks noGrp="1"/>
          </p:cNvSpPr>
          <p:nvPr>
            <p:ph sz="quarter" idx="10"/>
          </p:nvPr>
        </p:nvSpPr>
        <p:spPr/>
        <p:txBody>
          <a:bodyPr>
            <a:normAutofit lnSpcReduction="10000"/>
          </a:bodyPr>
          <a:lstStyle/>
          <a:p>
            <a:r>
              <a:rPr lang="en-GB" dirty="0"/>
              <a:t>Over the last year, </a:t>
            </a:r>
            <a:r>
              <a:rPr lang="en-GB" dirty="0" err="1"/>
              <a:t>TransForm</a:t>
            </a:r>
            <a:r>
              <a:rPr lang="en-GB" dirty="0"/>
              <a:t> has sought to ‘map’ promising practices in integrated community care across the world via multiple sources of information;</a:t>
            </a:r>
          </a:p>
          <a:p>
            <a:r>
              <a:rPr lang="en-GB" dirty="0"/>
              <a:t>Great heterogeneity in their form, function and focus – no ‘one model’ exists for delivery</a:t>
            </a:r>
          </a:p>
          <a:p>
            <a:r>
              <a:rPr lang="en-GB" dirty="0"/>
              <a:t>Four common approaches include:</a:t>
            </a:r>
          </a:p>
          <a:p>
            <a:pPr lvl="1"/>
            <a:r>
              <a:rPr lang="en-GB" dirty="0"/>
              <a:t>Strengthening communities – tackling the social determinants of ill-health</a:t>
            </a:r>
          </a:p>
          <a:p>
            <a:pPr lvl="1"/>
            <a:r>
              <a:rPr lang="en-GB" dirty="0"/>
              <a:t>Developing community support structures – enhancing local people’s capabilities to improve community health and wellbeing</a:t>
            </a:r>
          </a:p>
          <a:p>
            <a:pPr lvl="1"/>
            <a:r>
              <a:rPr lang="en-GB" dirty="0"/>
              <a:t>Building collaborative partnerships – communities working in partnership with the health and care sector</a:t>
            </a:r>
          </a:p>
          <a:p>
            <a:pPr lvl="1"/>
            <a:r>
              <a:rPr lang="en-GB" dirty="0"/>
              <a:t>Improving access to community resources, information and social activities</a:t>
            </a:r>
          </a:p>
        </p:txBody>
      </p:sp>
      <p:pic>
        <p:nvPicPr>
          <p:cNvPr id="4" name="Picture 3">
            <a:extLst>
              <a:ext uri="{FF2B5EF4-FFF2-40B4-BE49-F238E27FC236}">
                <a16:creationId xmlns:a16="http://schemas.microsoft.com/office/drawing/2014/main" xmlns="" id="{5E9E7B2E-48A7-405B-9767-9C6293AC05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96001"/>
            <a:ext cx="2297723" cy="803030"/>
          </a:xfrm>
          <a:prstGeom prst="rect">
            <a:avLst/>
          </a:prstGeom>
          <a:noFill/>
          <a:ln>
            <a:noFill/>
          </a:ln>
        </p:spPr>
      </p:pic>
    </p:spTree>
    <p:extLst>
      <p:ext uri="{BB962C8B-B14F-4D97-AF65-F5344CB8AC3E}">
        <p14:creationId xmlns:p14="http://schemas.microsoft.com/office/powerpoint/2010/main" val="1075479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C79C3-2BBE-463B-B0B0-572E8583DA3D}"/>
              </a:ext>
            </a:extLst>
          </p:cNvPr>
          <p:cNvSpPr>
            <a:spLocks noGrp="1"/>
          </p:cNvSpPr>
          <p:nvPr>
            <p:ph type="title"/>
          </p:nvPr>
        </p:nvSpPr>
        <p:spPr/>
        <p:txBody>
          <a:bodyPr/>
          <a:lstStyle/>
          <a:p>
            <a:r>
              <a:rPr lang="en-GB" dirty="0"/>
              <a:t>What is the Impact </a:t>
            </a:r>
            <a:br>
              <a:rPr lang="en-GB" dirty="0"/>
            </a:br>
            <a:r>
              <a:rPr lang="en-GB" dirty="0"/>
              <a:t>of Integrated Community Care?</a:t>
            </a:r>
          </a:p>
        </p:txBody>
      </p:sp>
      <p:sp>
        <p:nvSpPr>
          <p:cNvPr id="3" name="Content Placeholder 2">
            <a:extLst>
              <a:ext uri="{FF2B5EF4-FFF2-40B4-BE49-F238E27FC236}">
                <a16:creationId xmlns:a16="http://schemas.microsoft.com/office/drawing/2014/main" xmlns="" id="{A055CBCD-0FE7-4C8E-8013-DA6F9A2DDFC0}"/>
              </a:ext>
            </a:extLst>
          </p:cNvPr>
          <p:cNvSpPr>
            <a:spLocks noGrp="1"/>
          </p:cNvSpPr>
          <p:nvPr>
            <p:ph sz="quarter" idx="10"/>
          </p:nvPr>
        </p:nvSpPr>
        <p:spPr>
          <a:xfrm>
            <a:off x="345832" y="1331953"/>
            <a:ext cx="8528538" cy="4893241"/>
          </a:xfrm>
        </p:spPr>
        <p:txBody>
          <a:bodyPr>
            <a:normAutofit fontScale="92500" lnSpcReduction="10000"/>
          </a:bodyPr>
          <a:lstStyle/>
          <a:p>
            <a:pPr marL="0" indent="0">
              <a:buNone/>
            </a:pPr>
            <a:r>
              <a:rPr lang="en-GB" dirty="0"/>
              <a:t>The evidence base is limited due the lack of evaluation of approaches that are often of small-scale and driven through local community action.</a:t>
            </a:r>
          </a:p>
          <a:p>
            <a:pPr marL="0" indent="0">
              <a:buNone/>
            </a:pPr>
            <a:r>
              <a:rPr lang="en-GB" dirty="0"/>
              <a:t>YET, many case examples demonstrate significant benefits. especially if an assets-based approach is used that focuses on improving population health. </a:t>
            </a:r>
          </a:p>
          <a:p>
            <a:pPr marL="0" indent="0">
              <a:buNone/>
            </a:pPr>
            <a:r>
              <a:rPr lang="en-GB" dirty="0"/>
              <a:t>For example, positive impact has been demonstrated through:</a:t>
            </a:r>
          </a:p>
          <a:p>
            <a:r>
              <a:rPr lang="en-GB" dirty="0"/>
              <a:t>Building resilience amongst local communities to address public health problems;</a:t>
            </a:r>
          </a:p>
          <a:p>
            <a:r>
              <a:rPr lang="en-GB" dirty="0"/>
              <a:t>Encouraging health seeking behaviours;</a:t>
            </a:r>
          </a:p>
          <a:p>
            <a:r>
              <a:rPr lang="en-GB" dirty="0"/>
              <a:t>Tackling inequalities by reducing social exclusion and social isolation;</a:t>
            </a:r>
          </a:p>
          <a:p>
            <a:r>
              <a:rPr lang="en-GB" dirty="0"/>
              <a:t>Improving individual and community wellbeing;</a:t>
            </a:r>
          </a:p>
          <a:p>
            <a:r>
              <a:rPr lang="en-GB" dirty="0"/>
              <a:t>Supporting more sustainable and cost-effective care by reducing reliance on ‘traditional’ care and support systems</a:t>
            </a:r>
          </a:p>
        </p:txBody>
      </p:sp>
      <p:pic>
        <p:nvPicPr>
          <p:cNvPr id="4" name="Picture 3">
            <a:extLst>
              <a:ext uri="{FF2B5EF4-FFF2-40B4-BE49-F238E27FC236}">
                <a16:creationId xmlns:a16="http://schemas.microsoft.com/office/drawing/2014/main" xmlns="" id="{5E9E7B2E-48A7-405B-9767-9C6293AC05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96001"/>
            <a:ext cx="2297723" cy="803030"/>
          </a:xfrm>
          <a:prstGeom prst="rect">
            <a:avLst/>
          </a:prstGeom>
          <a:noFill/>
          <a:ln>
            <a:noFill/>
          </a:ln>
        </p:spPr>
      </p:pic>
    </p:spTree>
    <p:extLst>
      <p:ext uri="{BB962C8B-B14F-4D97-AF65-F5344CB8AC3E}">
        <p14:creationId xmlns:p14="http://schemas.microsoft.com/office/powerpoint/2010/main" val="2457941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AC79C3-2BBE-463B-B0B0-572E8583DA3D}"/>
              </a:ext>
            </a:extLst>
          </p:cNvPr>
          <p:cNvSpPr>
            <a:spLocks noGrp="1"/>
          </p:cNvSpPr>
          <p:nvPr>
            <p:ph type="title"/>
          </p:nvPr>
        </p:nvSpPr>
        <p:spPr/>
        <p:txBody>
          <a:bodyPr/>
          <a:lstStyle/>
          <a:p>
            <a:r>
              <a:rPr lang="en-GB" dirty="0" err="1"/>
              <a:t>TransForm’s</a:t>
            </a:r>
            <a:r>
              <a:rPr lang="en-GB" dirty="0"/>
              <a:t> Ambition</a:t>
            </a:r>
          </a:p>
        </p:txBody>
      </p:sp>
      <p:sp>
        <p:nvSpPr>
          <p:cNvPr id="3" name="Content Placeholder 2">
            <a:extLst>
              <a:ext uri="{FF2B5EF4-FFF2-40B4-BE49-F238E27FC236}">
                <a16:creationId xmlns:a16="http://schemas.microsoft.com/office/drawing/2014/main" xmlns="" id="{A055CBCD-0FE7-4C8E-8013-DA6F9A2DDFC0}"/>
              </a:ext>
            </a:extLst>
          </p:cNvPr>
          <p:cNvSpPr>
            <a:spLocks noGrp="1"/>
          </p:cNvSpPr>
          <p:nvPr>
            <p:ph sz="quarter" idx="10"/>
          </p:nvPr>
        </p:nvSpPr>
        <p:spPr>
          <a:xfrm>
            <a:off x="345832" y="1331953"/>
            <a:ext cx="8528538" cy="4893241"/>
          </a:xfrm>
        </p:spPr>
        <p:txBody>
          <a:bodyPr>
            <a:normAutofit/>
          </a:bodyPr>
          <a:lstStyle/>
          <a:p>
            <a:r>
              <a:rPr lang="en-GB" dirty="0"/>
              <a:t>There are convincing economic, moral, sustainability and quality arguments for utilising a community-based approach to improve people’s health and </a:t>
            </a:r>
            <a:r>
              <a:rPr lang="en-GB" dirty="0" smtClean="0"/>
              <a:t>wellbeing</a:t>
            </a:r>
            <a:endParaRPr lang="en-GB" dirty="0"/>
          </a:p>
          <a:p>
            <a:r>
              <a:rPr lang="en-GB" dirty="0"/>
              <a:t>Radical transformation is needed to make better use of community assets and to break-down barriers that get in the way of effective </a:t>
            </a:r>
            <a:r>
              <a:rPr lang="en-GB" dirty="0" smtClean="0"/>
              <a:t>collaborations</a:t>
            </a:r>
            <a:endParaRPr lang="en-GB" dirty="0"/>
          </a:p>
          <a:p>
            <a:r>
              <a:rPr lang="en-GB" dirty="0"/>
              <a:t>Policy-making and policy-makers are essential to enable real progress to be made through developing an enabling environment for change</a:t>
            </a:r>
          </a:p>
          <a:p>
            <a:r>
              <a:rPr lang="en-GB" dirty="0"/>
              <a:t>Over the course of </a:t>
            </a:r>
            <a:r>
              <a:rPr lang="en-GB" dirty="0" err="1"/>
              <a:t>TransForm’s</a:t>
            </a:r>
            <a:r>
              <a:rPr lang="en-GB" dirty="0"/>
              <a:t> conference series, we seek to engage with </a:t>
            </a:r>
            <a:r>
              <a:rPr lang="en-GB" dirty="0" smtClean="0"/>
              <a:t>key stakeholders to </a:t>
            </a:r>
            <a:r>
              <a:rPr lang="en-GB" dirty="0"/>
              <a:t>understand what can be done to advocate for, and support the development of, integrated community care in practice</a:t>
            </a:r>
          </a:p>
          <a:p>
            <a:endParaRPr lang="en-GB" dirty="0"/>
          </a:p>
        </p:txBody>
      </p:sp>
      <p:pic>
        <p:nvPicPr>
          <p:cNvPr id="4" name="Picture 3">
            <a:extLst>
              <a:ext uri="{FF2B5EF4-FFF2-40B4-BE49-F238E27FC236}">
                <a16:creationId xmlns:a16="http://schemas.microsoft.com/office/drawing/2014/main" xmlns="" id="{5E9E7B2E-48A7-405B-9767-9C6293AC05C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46277" y="6096001"/>
            <a:ext cx="2297723" cy="803030"/>
          </a:xfrm>
          <a:prstGeom prst="rect">
            <a:avLst/>
          </a:prstGeom>
          <a:noFill/>
          <a:ln>
            <a:noFill/>
          </a:ln>
        </p:spPr>
      </p:pic>
    </p:spTree>
    <p:extLst>
      <p:ext uri="{BB962C8B-B14F-4D97-AF65-F5344CB8AC3E}">
        <p14:creationId xmlns:p14="http://schemas.microsoft.com/office/powerpoint/2010/main" val="3481330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Main IFIC Blue">
  <a:themeElements>
    <a:clrScheme name="IFIC">
      <a:dk1>
        <a:sysClr val="windowText" lastClr="000000"/>
      </a:dk1>
      <a:lt1>
        <a:sysClr val="window" lastClr="FFFFFF"/>
      </a:lt1>
      <a:dk2>
        <a:srgbClr val="1F497D"/>
      </a:dk2>
      <a:lt2>
        <a:srgbClr val="EEECE1"/>
      </a:lt2>
      <a:accent1>
        <a:srgbClr val="007CB3"/>
      </a:accent1>
      <a:accent2>
        <a:srgbClr val="D86627"/>
      </a:accent2>
      <a:accent3>
        <a:srgbClr val="B12241"/>
      </a:accent3>
      <a:accent4>
        <a:srgbClr val="72397C"/>
      </a:accent4>
      <a:accent5>
        <a:srgbClr val="68B143"/>
      </a:accent5>
      <a:accent6>
        <a:srgbClr val="5BB09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ange">
  <a:themeElements>
    <a:clrScheme name="IFIC">
      <a:dk1>
        <a:sysClr val="windowText" lastClr="000000"/>
      </a:dk1>
      <a:lt1>
        <a:sysClr val="window" lastClr="FFFFFF"/>
      </a:lt1>
      <a:dk2>
        <a:srgbClr val="1F497D"/>
      </a:dk2>
      <a:lt2>
        <a:srgbClr val="EEECE1"/>
      </a:lt2>
      <a:accent1>
        <a:srgbClr val="007CB3"/>
      </a:accent1>
      <a:accent2>
        <a:srgbClr val="D86627"/>
      </a:accent2>
      <a:accent3>
        <a:srgbClr val="B12241"/>
      </a:accent3>
      <a:accent4>
        <a:srgbClr val="72397C"/>
      </a:accent4>
      <a:accent5>
        <a:srgbClr val="68B143"/>
      </a:accent5>
      <a:accent6>
        <a:srgbClr val="5BB09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d">
  <a:themeElements>
    <a:clrScheme name="IFIC">
      <a:dk1>
        <a:sysClr val="windowText" lastClr="000000"/>
      </a:dk1>
      <a:lt1>
        <a:sysClr val="window" lastClr="FFFFFF"/>
      </a:lt1>
      <a:dk2>
        <a:srgbClr val="1F497D"/>
      </a:dk2>
      <a:lt2>
        <a:srgbClr val="EEECE1"/>
      </a:lt2>
      <a:accent1>
        <a:srgbClr val="007CB3"/>
      </a:accent1>
      <a:accent2>
        <a:srgbClr val="D86627"/>
      </a:accent2>
      <a:accent3>
        <a:srgbClr val="B12241"/>
      </a:accent3>
      <a:accent4>
        <a:srgbClr val="72397C"/>
      </a:accent4>
      <a:accent5>
        <a:srgbClr val="68B143"/>
      </a:accent5>
      <a:accent6>
        <a:srgbClr val="5BB09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IFIC">
      <a:dk1>
        <a:sysClr val="windowText" lastClr="000000"/>
      </a:dk1>
      <a:lt1>
        <a:sysClr val="window" lastClr="FFFFFF"/>
      </a:lt1>
      <a:dk2>
        <a:srgbClr val="1F497D"/>
      </a:dk2>
      <a:lt2>
        <a:srgbClr val="EEECE1"/>
      </a:lt2>
      <a:accent1>
        <a:srgbClr val="007CB3"/>
      </a:accent1>
      <a:accent2>
        <a:srgbClr val="D86627"/>
      </a:accent2>
      <a:accent3>
        <a:srgbClr val="B12241"/>
      </a:accent3>
      <a:accent4>
        <a:srgbClr val="72397C"/>
      </a:accent4>
      <a:accent5>
        <a:srgbClr val="68B143"/>
      </a:accent5>
      <a:accent6>
        <a:srgbClr val="5BB09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IFIC">
      <a:dk1>
        <a:sysClr val="windowText" lastClr="000000"/>
      </a:dk1>
      <a:lt1>
        <a:sysClr val="window" lastClr="FFFFFF"/>
      </a:lt1>
      <a:dk2>
        <a:srgbClr val="1F497D"/>
      </a:dk2>
      <a:lt2>
        <a:srgbClr val="EEECE1"/>
      </a:lt2>
      <a:accent1>
        <a:srgbClr val="007CB3"/>
      </a:accent1>
      <a:accent2>
        <a:srgbClr val="D86627"/>
      </a:accent2>
      <a:accent3>
        <a:srgbClr val="B12241"/>
      </a:accent3>
      <a:accent4>
        <a:srgbClr val="72397C"/>
      </a:accent4>
      <a:accent5>
        <a:srgbClr val="68B143"/>
      </a:accent5>
      <a:accent6>
        <a:srgbClr val="5BB09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IFIC">
      <a:dk1>
        <a:sysClr val="windowText" lastClr="000000"/>
      </a:dk1>
      <a:lt1>
        <a:sysClr val="window" lastClr="FFFFFF"/>
      </a:lt1>
      <a:dk2>
        <a:srgbClr val="1F497D"/>
      </a:dk2>
      <a:lt2>
        <a:srgbClr val="EEECE1"/>
      </a:lt2>
      <a:accent1>
        <a:srgbClr val="007CB3"/>
      </a:accent1>
      <a:accent2>
        <a:srgbClr val="D86627"/>
      </a:accent2>
      <a:accent3>
        <a:srgbClr val="B12241"/>
      </a:accent3>
      <a:accent4>
        <a:srgbClr val="72397C"/>
      </a:accent4>
      <a:accent5>
        <a:srgbClr val="68B143"/>
      </a:accent5>
      <a:accent6>
        <a:srgbClr val="5BB09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4474</TotalTime>
  <Words>854</Words>
  <Application>Microsoft Office PowerPoint</Application>
  <PresentationFormat>On-screen Show (4:3)</PresentationFormat>
  <Paragraphs>55</Paragraphs>
  <Slides>10</Slides>
  <Notes>0</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10</vt:i4>
      </vt:variant>
    </vt:vector>
  </HeadingPairs>
  <TitlesOfParts>
    <vt:vector size="18" baseType="lpstr">
      <vt:lpstr>Arial</vt:lpstr>
      <vt:lpstr>Calibri</vt:lpstr>
      <vt:lpstr>Main IFIC Blue</vt:lpstr>
      <vt:lpstr>Orange</vt:lpstr>
      <vt:lpstr>Red</vt:lpstr>
      <vt:lpstr>2_Custom Design</vt:lpstr>
      <vt:lpstr>3_Custom Design</vt:lpstr>
      <vt:lpstr>4_Custom Design</vt:lpstr>
      <vt:lpstr>The Compelling Case for Integrated Community Care: Setting the Scene </vt:lpstr>
      <vt:lpstr>TransForm: A Joint Initiative</vt:lpstr>
      <vt:lpstr>What do we mean by Integrated Community Care?</vt:lpstr>
      <vt:lpstr>Key Characteristics of Integrated Community Care</vt:lpstr>
      <vt:lpstr>Integrated Community Care:  Putting People and Communities at the Centre</vt:lpstr>
      <vt:lpstr>The Compelling Case for Change</vt:lpstr>
      <vt:lpstr>Promising Practices</vt:lpstr>
      <vt:lpstr>What is the Impact  of Integrated Community Care?</vt:lpstr>
      <vt:lpstr>TransForm’s Ambition</vt:lpstr>
      <vt:lpstr>The1st TransForm Conference: Key Aims</vt:lpstr>
    </vt:vector>
  </TitlesOfParts>
  <Company>Flynn Creative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O'Flynn</dc:creator>
  <cp:lastModifiedBy>SAILLER Peggy</cp:lastModifiedBy>
  <cp:revision>136</cp:revision>
  <dcterms:created xsi:type="dcterms:W3CDTF">2016-01-04T10:25:14Z</dcterms:created>
  <dcterms:modified xsi:type="dcterms:W3CDTF">2018-09-24T10:53:50Z</dcterms:modified>
</cp:coreProperties>
</file>