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60" r:id="rId5"/>
    <p:sldId id="263" r:id="rId6"/>
    <p:sldId id="265" r:id="rId7"/>
    <p:sldId id="261" r:id="rId8"/>
    <p:sldId id="262" r:id="rId9"/>
    <p:sldId id="264" r:id="rId10"/>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E84"/>
    <a:srgbClr val="84CDB3"/>
    <a:srgbClr val="00A0C7"/>
    <a:srgbClr val="5788A9"/>
    <a:srgbClr val="2D6A93"/>
    <a:srgbClr val="3399FF"/>
    <a:srgbClr val="3A7FCA"/>
    <a:srgbClr val="5B81FB"/>
    <a:srgbClr val="6B8DFB"/>
    <a:srgbClr val="87A2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9" d="100"/>
          <a:sy n="89" d="100"/>
        </p:scale>
        <p:origin x="1506" y="-23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0204B-67B5-44F2-A18B-77CF8A2FC640}" type="datetimeFigureOut">
              <a:rPr lang="en-GB" smtClean="0"/>
              <a:t>19/10/2020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1301AB-BCC1-4639-A9BE-F2F95B54366F}" type="slidenum">
              <a:rPr lang="en-GB" smtClean="0"/>
              <a:t>‹#›</a:t>
            </a:fld>
            <a:endParaRPr lang="en-GB"/>
          </a:p>
        </p:txBody>
      </p:sp>
    </p:spTree>
    <p:extLst>
      <p:ext uri="{BB962C8B-B14F-4D97-AF65-F5344CB8AC3E}">
        <p14:creationId xmlns:p14="http://schemas.microsoft.com/office/powerpoint/2010/main" val="303763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0204B-67B5-44F2-A18B-77CF8A2FC640}" type="datetimeFigureOut">
              <a:rPr lang="en-GB" smtClean="0"/>
              <a:t>19/10/2020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1301AB-BCC1-4639-A9BE-F2F95B54366F}" type="slidenum">
              <a:rPr lang="en-GB" smtClean="0"/>
              <a:t>‹#›</a:t>
            </a:fld>
            <a:endParaRPr lang="en-GB"/>
          </a:p>
        </p:txBody>
      </p:sp>
    </p:spTree>
    <p:extLst>
      <p:ext uri="{BB962C8B-B14F-4D97-AF65-F5344CB8AC3E}">
        <p14:creationId xmlns:p14="http://schemas.microsoft.com/office/powerpoint/2010/main" val="118319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0204B-67B5-44F2-A18B-77CF8A2FC640}" type="datetimeFigureOut">
              <a:rPr lang="en-GB" smtClean="0"/>
              <a:t>19/10/2020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1301AB-BCC1-4639-A9BE-F2F95B54366F}" type="slidenum">
              <a:rPr lang="en-GB" smtClean="0"/>
              <a:t>‹#›</a:t>
            </a:fld>
            <a:endParaRPr lang="en-GB"/>
          </a:p>
        </p:txBody>
      </p:sp>
    </p:spTree>
    <p:extLst>
      <p:ext uri="{BB962C8B-B14F-4D97-AF65-F5344CB8AC3E}">
        <p14:creationId xmlns:p14="http://schemas.microsoft.com/office/powerpoint/2010/main" val="3393668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0204B-67B5-44F2-A18B-77CF8A2FC640}" type="datetimeFigureOut">
              <a:rPr lang="en-GB" smtClean="0"/>
              <a:t>19/10/2020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1301AB-BCC1-4639-A9BE-F2F95B54366F}" type="slidenum">
              <a:rPr lang="en-GB" smtClean="0"/>
              <a:t>‹#›</a:t>
            </a:fld>
            <a:endParaRPr lang="en-GB"/>
          </a:p>
        </p:txBody>
      </p:sp>
    </p:spTree>
    <p:extLst>
      <p:ext uri="{BB962C8B-B14F-4D97-AF65-F5344CB8AC3E}">
        <p14:creationId xmlns:p14="http://schemas.microsoft.com/office/powerpoint/2010/main" val="3171667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0204B-67B5-44F2-A18B-77CF8A2FC640}" type="datetimeFigureOut">
              <a:rPr lang="en-GB" smtClean="0"/>
              <a:t>19/10/2020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1301AB-BCC1-4639-A9BE-F2F95B54366F}" type="slidenum">
              <a:rPr lang="en-GB" smtClean="0"/>
              <a:t>‹#›</a:t>
            </a:fld>
            <a:endParaRPr lang="en-GB"/>
          </a:p>
        </p:txBody>
      </p:sp>
    </p:spTree>
    <p:extLst>
      <p:ext uri="{BB962C8B-B14F-4D97-AF65-F5344CB8AC3E}">
        <p14:creationId xmlns:p14="http://schemas.microsoft.com/office/powerpoint/2010/main" val="3654379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0204B-67B5-44F2-A18B-77CF8A2FC640}" type="datetimeFigureOut">
              <a:rPr lang="en-GB" smtClean="0"/>
              <a:t>19/10/2020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1301AB-BCC1-4639-A9BE-F2F95B54366F}" type="slidenum">
              <a:rPr lang="en-GB" smtClean="0"/>
              <a:t>‹#›</a:t>
            </a:fld>
            <a:endParaRPr lang="en-GB"/>
          </a:p>
        </p:txBody>
      </p:sp>
    </p:spTree>
    <p:extLst>
      <p:ext uri="{BB962C8B-B14F-4D97-AF65-F5344CB8AC3E}">
        <p14:creationId xmlns:p14="http://schemas.microsoft.com/office/powerpoint/2010/main" val="2583307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0204B-67B5-44F2-A18B-77CF8A2FC640}" type="datetimeFigureOut">
              <a:rPr lang="en-GB" smtClean="0"/>
              <a:t>19/10/2020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A1301AB-BCC1-4639-A9BE-F2F95B54366F}" type="slidenum">
              <a:rPr lang="en-GB" smtClean="0"/>
              <a:t>‹#›</a:t>
            </a:fld>
            <a:endParaRPr lang="en-GB"/>
          </a:p>
        </p:txBody>
      </p:sp>
    </p:spTree>
    <p:extLst>
      <p:ext uri="{BB962C8B-B14F-4D97-AF65-F5344CB8AC3E}">
        <p14:creationId xmlns:p14="http://schemas.microsoft.com/office/powerpoint/2010/main" val="995321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0204B-67B5-44F2-A18B-77CF8A2FC640}" type="datetimeFigureOut">
              <a:rPr lang="en-GB" smtClean="0"/>
              <a:t>19/10/2020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A1301AB-BCC1-4639-A9BE-F2F95B54366F}" type="slidenum">
              <a:rPr lang="en-GB" smtClean="0"/>
              <a:t>‹#›</a:t>
            </a:fld>
            <a:endParaRPr lang="en-GB"/>
          </a:p>
        </p:txBody>
      </p:sp>
    </p:spTree>
    <p:extLst>
      <p:ext uri="{BB962C8B-B14F-4D97-AF65-F5344CB8AC3E}">
        <p14:creationId xmlns:p14="http://schemas.microsoft.com/office/powerpoint/2010/main" val="4248737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0204B-67B5-44F2-A18B-77CF8A2FC640}" type="datetimeFigureOut">
              <a:rPr lang="en-GB" smtClean="0"/>
              <a:t>19/10/2020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A1301AB-BCC1-4639-A9BE-F2F95B54366F}" type="slidenum">
              <a:rPr lang="en-GB" smtClean="0"/>
              <a:t>‹#›</a:t>
            </a:fld>
            <a:endParaRPr lang="en-GB"/>
          </a:p>
        </p:txBody>
      </p:sp>
    </p:spTree>
    <p:extLst>
      <p:ext uri="{BB962C8B-B14F-4D97-AF65-F5344CB8AC3E}">
        <p14:creationId xmlns:p14="http://schemas.microsoft.com/office/powerpoint/2010/main" val="163924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0B0204B-67B5-44F2-A18B-77CF8A2FC640}" type="datetimeFigureOut">
              <a:rPr lang="en-GB" smtClean="0"/>
              <a:t>19/10/2020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1301AB-BCC1-4639-A9BE-F2F95B54366F}" type="slidenum">
              <a:rPr lang="en-GB" smtClean="0"/>
              <a:t>‹#›</a:t>
            </a:fld>
            <a:endParaRPr lang="en-GB"/>
          </a:p>
        </p:txBody>
      </p:sp>
    </p:spTree>
    <p:extLst>
      <p:ext uri="{BB962C8B-B14F-4D97-AF65-F5344CB8AC3E}">
        <p14:creationId xmlns:p14="http://schemas.microsoft.com/office/powerpoint/2010/main" val="3048597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0B0204B-67B5-44F2-A18B-77CF8A2FC640}" type="datetimeFigureOut">
              <a:rPr lang="en-GB" smtClean="0"/>
              <a:t>19/10/2020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1301AB-BCC1-4639-A9BE-F2F95B54366F}" type="slidenum">
              <a:rPr lang="en-GB" smtClean="0"/>
              <a:t>‹#›</a:t>
            </a:fld>
            <a:endParaRPr lang="en-GB"/>
          </a:p>
        </p:txBody>
      </p:sp>
    </p:spTree>
    <p:extLst>
      <p:ext uri="{BB962C8B-B14F-4D97-AF65-F5344CB8AC3E}">
        <p14:creationId xmlns:p14="http://schemas.microsoft.com/office/powerpoint/2010/main" val="1057316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0B0204B-67B5-44F2-A18B-77CF8A2FC640}" type="datetimeFigureOut">
              <a:rPr lang="en-GB" smtClean="0"/>
              <a:t>19/10/2020</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A1301AB-BCC1-4639-A9BE-F2F95B54366F}" type="slidenum">
              <a:rPr lang="en-GB" smtClean="0"/>
              <a:t>‹#›</a:t>
            </a:fld>
            <a:endParaRPr lang="en-GB"/>
          </a:p>
        </p:txBody>
      </p:sp>
    </p:spTree>
    <p:extLst>
      <p:ext uri="{BB962C8B-B14F-4D97-AF65-F5344CB8AC3E}">
        <p14:creationId xmlns:p14="http://schemas.microsoft.com/office/powerpoint/2010/main" val="7010908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staging.transform-integratedcommunitycare.com/integrated-community-care/"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hyperlink" Target="https://transform-integratedcommunitycare.com/casestudy/foton-together-for-a-dementia-friendly-bruges/#_ftnref1" TargetMode="External"/><Relationship Id="rId5" Type="http://schemas.openxmlformats.org/officeDocument/2006/relationships/image" Target="../media/image2.jpeg"/><Relationship Id="rId4" Type="http://schemas.openxmlformats.org/officeDocument/2006/relationships/hyperlink" Target="https://transform-integratedcommunitycare.com/casestudy/foton-together-for-a-dementia-friendly-bruges/#_ftn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nsform Integrated Community Car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842" y="371421"/>
            <a:ext cx="2872711" cy="1010736"/>
          </a:xfrm>
          <a:prstGeom prst="rect">
            <a:avLst/>
          </a:prstGeom>
          <a:noFill/>
          <a:ln>
            <a:noFill/>
          </a:ln>
        </p:spPr>
      </p:pic>
      <p:sp>
        <p:nvSpPr>
          <p:cNvPr id="7" name="Text Box 2"/>
          <p:cNvSpPr txBox="1">
            <a:spLocks noChangeArrowheads="1"/>
          </p:cNvSpPr>
          <p:nvPr/>
        </p:nvSpPr>
        <p:spPr bwMode="auto">
          <a:xfrm>
            <a:off x="354842" y="1531890"/>
            <a:ext cx="6258609" cy="646331"/>
          </a:xfrm>
          <a:prstGeom prst="rect">
            <a:avLst/>
          </a:prstGeom>
          <a:solidFill>
            <a:srgbClr val="388E84"/>
          </a:solidFill>
          <a:ln w="9525">
            <a:noFill/>
            <a:miter lim="800000"/>
            <a:headEnd/>
            <a:tailEnd/>
          </a:ln>
        </p:spPr>
        <p:txBody>
          <a:bodyPr rot="0" vert="horz" wrap="square" lIns="91440" tIns="45720" rIns="91440" bIns="45720" anchor="t" anchorCtr="0">
            <a:spAutoFit/>
          </a:bodyPr>
          <a:lstStyle/>
          <a:p>
            <a:pPr algn="ctr"/>
            <a:r>
              <a:rPr lang="en-GB" dirty="0">
                <a:solidFill>
                  <a:schemeClr val="bg1"/>
                </a:solidFill>
                <a:latin typeface="Calibri" panose="020F0502020204030204" pitchFamily="34" charset="0"/>
                <a:ea typeface="Arial" panose="020B0604020202020204" pitchFamily="34" charset="0"/>
              </a:rPr>
              <a:t>The </a:t>
            </a:r>
            <a:r>
              <a:rPr lang="en-GB" dirty="0" err="1">
                <a:solidFill>
                  <a:schemeClr val="bg1"/>
                </a:solidFill>
                <a:latin typeface="Calibri" panose="020F0502020204030204" pitchFamily="34" charset="0"/>
                <a:ea typeface="Arial" panose="020B0604020202020204" pitchFamily="34" charset="0"/>
              </a:rPr>
              <a:t>CoFoR</a:t>
            </a:r>
            <a:r>
              <a:rPr lang="en-GB" dirty="0">
                <a:solidFill>
                  <a:schemeClr val="bg1"/>
                </a:solidFill>
                <a:latin typeface="Calibri" panose="020F0502020204030204" pitchFamily="34" charset="0"/>
                <a:ea typeface="Arial" panose="020B0604020202020204" pitchFamily="34" charset="0"/>
              </a:rPr>
              <a:t> Project (Recovery Training </a:t>
            </a:r>
            <a:r>
              <a:rPr lang="en-GB" dirty="0" smtClean="0">
                <a:solidFill>
                  <a:schemeClr val="bg1"/>
                </a:solidFill>
                <a:latin typeface="Calibri" panose="020F0502020204030204" pitchFamily="34" charset="0"/>
                <a:ea typeface="Arial" panose="020B0604020202020204" pitchFamily="34" charset="0"/>
              </a:rPr>
              <a:t>Centre) Marseille</a:t>
            </a:r>
            <a:r>
              <a:rPr lang="en-GB" dirty="0">
                <a:solidFill>
                  <a:schemeClr val="bg1"/>
                </a:solidFill>
                <a:latin typeface="Calibri" panose="020F0502020204030204" pitchFamily="34" charset="0"/>
                <a:ea typeface="Arial" panose="020B0604020202020204" pitchFamily="34" charset="0"/>
              </a:rPr>
              <a:t>, France</a:t>
            </a:r>
            <a:br>
              <a:rPr lang="en-GB" dirty="0">
                <a:solidFill>
                  <a:schemeClr val="bg1"/>
                </a:solidFill>
                <a:latin typeface="Calibri" panose="020F0502020204030204" pitchFamily="34" charset="0"/>
                <a:ea typeface="Arial" panose="020B0604020202020204" pitchFamily="34" charset="0"/>
              </a:rPr>
            </a:br>
            <a:r>
              <a:rPr lang="en-GB" dirty="0" smtClean="0">
                <a:solidFill>
                  <a:schemeClr val="bg1"/>
                </a:solidFill>
                <a:latin typeface="Calibri" panose="020F0502020204030204" pitchFamily="34" charset="0"/>
                <a:ea typeface="Arial" panose="020B0604020202020204" pitchFamily="34" charset="0"/>
              </a:rPr>
              <a:t>www.coforetablissement.fr</a:t>
            </a:r>
            <a:endParaRPr lang="it-IT" dirty="0">
              <a:solidFill>
                <a:schemeClr val="bg1"/>
              </a:solidFill>
              <a:latin typeface="Calibri" panose="020F0502020204030204" pitchFamily="34" charset="0"/>
              <a:ea typeface="Arial" panose="020B0604020202020204" pitchFamily="34" charset="0"/>
            </a:endParaRPr>
          </a:p>
        </p:txBody>
      </p:sp>
      <p:sp>
        <p:nvSpPr>
          <p:cNvPr id="8" name="TextBox 7"/>
          <p:cNvSpPr txBox="1"/>
          <p:nvPr/>
        </p:nvSpPr>
        <p:spPr>
          <a:xfrm>
            <a:off x="354841" y="2735036"/>
            <a:ext cx="2872711" cy="5447645"/>
          </a:xfrm>
          <a:prstGeom prst="rect">
            <a:avLst/>
          </a:prstGeom>
          <a:noFill/>
          <a:ln w="3175">
            <a:noFill/>
          </a:ln>
        </p:spPr>
        <p:txBody>
          <a:bodyPr wrap="square" rtlCol="0">
            <a:spAutoFit/>
          </a:bodyPr>
          <a:lstStyle/>
          <a:p>
            <a:r>
              <a:rPr lang="en-GB" sz="1200" dirty="0" err="1"/>
              <a:t>CoFoR</a:t>
            </a:r>
            <a:r>
              <a:rPr lang="en-GB" sz="1200" dirty="0"/>
              <a:t> is anchored on the Recovery College model. Recovery Colleges offer educational courses about mental health and recovery, designed to help students feel more confident in self-management of their own mental health and well-being. For persons with lived experience of mental ill health, taking control and become an expert in their own health and recovery is important to move on with their life.</a:t>
            </a:r>
          </a:p>
          <a:p>
            <a:r>
              <a:rPr lang="en-GB" sz="1200" dirty="0"/>
              <a:t/>
            </a:r>
            <a:br>
              <a:rPr lang="en-GB" sz="1200" dirty="0"/>
            </a:br>
            <a:r>
              <a:rPr lang="en-GB" sz="1200" dirty="0"/>
              <a:t>People may use the college as an alternative to mental health services, alongside mental health services or to help them move out of mainstream mental health services. </a:t>
            </a:r>
          </a:p>
          <a:p>
            <a:endParaRPr lang="en-GB" sz="1200" dirty="0"/>
          </a:p>
          <a:p>
            <a:r>
              <a:rPr lang="en-GB" sz="1200" dirty="0"/>
              <a:t>Since 2009, the Recovery College has continued to expand around the world, with currently forty colleges including in England, Australia, Canada, Japan and the United States. </a:t>
            </a:r>
            <a:r>
              <a:rPr lang="en-GB" sz="1200" dirty="0" err="1"/>
              <a:t>CoFoR</a:t>
            </a:r>
            <a:r>
              <a:rPr lang="en-GB" sz="1200" dirty="0"/>
              <a:t> opened its doors in Marseille in September 2017. At the same time, an action research project was initiated </a:t>
            </a:r>
            <a:r>
              <a:rPr lang="en-GB" sz="1200" dirty="0" smtClean="0"/>
              <a:t>with </a:t>
            </a:r>
            <a:r>
              <a:rPr lang="en-GB" sz="1200" dirty="0"/>
              <a:t>experience experts , peer </a:t>
            </a:r>
            <a:r>
              <a:rPr lang="en-GB" sz="1200" dirty="0" smtClean="0"/>
              <a:t>workers, families </a:t>
            </a:r>
            <a:r>
              <a:rPr lang="en-GB" sz="1200" dirty="0"/>
              <a:t>and relatives, medico-social, </a:t>
            </a:r>
            <a:r>
              <a:rPr lang="en-GB" sz="1200" dirty="0" smtClean="0"/>
              <a:t>social </a:t>
            </a:r>
            <a:r>
              <a:rPr lang="en-GB" sz="1200" dirty="0"/>
              <a:t>and psychiatric </a:t>
            </a:r>
            <a:endParaRPr lang="en-GB" sz="1200" dirty="0" smtClean="0"/>
          </a:p>
          <a:p>
            <a:r>
              <a:rPr lang="en-GB" sz="1200" dirty="0" smtClean="0"/>
              <a:t>professionals, researchers</a:t>
            </a:r>
            <a:r>
              <a:rPr lang="en-GB" sz="1200" dirty="0"/>
              <a:t>, artists, etc.</a:t>
            </a:r>
          </a:p>
        </p:txBody>
      </p:sp>
      <p:sp>
        <p:nvSpPr>
          <p:cNvPr id="9" name="TextBox 8"/>
          <p:cNvSpPr txBox="1"/>
          <p:nvPr/>
        </p:nvSpPr>
        <p:spPr>
          <a:xfrm>
            <a:off x="354841" y="2256441"/>
            <a:ext cx="1687193" cy="369332"/>
          </a:xfrm>
          <a:prstGeom prst="rect">
            <a:avLst/>
          </a:prstGeom>
          <a:noFill/>
        </p:spPr>
        <p:txBody>
          <a:bodyPr wrap="none" rtlCol="0">
            <a:spAutoFit/>
          </a:bodyPr>
          <a:lstStyle/>
          <a:p>
            <a:r>
              <a:rPr lang="en-GB" b="1" dirty="0">
                <a:solidFill>
                  <a:srgbClr val="388E84"/>
                </a:solidFill>
              </a:rPr>
              <a:t>Context/history</a:t>
            </a:r>
            <a:endParaRPr lang="en-GB" dirty="0">
              <a:solidFill>
                <a:srgbClr val="388E84"/>
              </a:solidFill>
            </a:endParaRPr>
          </a:p>
        </p:txBody>
      </p:sp>
      <p:cxnSp>
        <p:nvCxnSpPr>
          <p:cNvPr id="11" name="Straight Connector 10"/>
          <p:cNvCxnSpPr/>
          <p:nvPr/>
        </p:nvCxnSpPr>
        <p:spPr>
          <a:xfrm flipV="1">
            <a:off x="354842" y="2625773"/>
            <a:ext cx="2872710" cy="1"/>
          </a:xfrm>
          <a:prstGeom prst="line">
            <a:avLst/>
          </a:prstGeom>
          <a:ln w="19050">
            <a:solidFill>
              <a:srgbClr val="388E84"/>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553454" y="2724403"/>
            <a:ext cx="2955241" cy="6309420"/>
          </a:xfrm>
          <a:prstGeom prst="rect">
            <a:avLst/>
          </a:prstGeom>
          <a:noFill/>
          <a:ln w="3175">
            <a:noFill/>
          </a:ln>
        </p:spPr>
        <p:txBody>
          <a:bodyPr wrap="square" rtlCol="0">
            <a:spAutoFit/>
          </a:bodyPr>
          <a:lstStyle/>
          <a:p>
            <a:r>
              <a:rPr lang="en-GB" sz="1400" b="1" dirty="0">
                <a:solidFill>
                  <a:srgbClr val="388E84"/>
                </a:solidFill>
              </a:rPr>
              <a:t>Target pop:</a:t>
            </a:r>
          </a:p>
          <a:p>
            <a:r>
              <a:rPr lang="en-GB" sz="1200" dirty="0"/>
              <a:t>People in </a:t>
            </a:r>
            <a:endParaRPr lang="en-GB" sz="1200" dirty="0" smtClean="0"/>
          </a:p>
          <a:p>
            <a:r>
              <a:rPr lang="en-GB" sz="1200" dirty="0" smtClean="0"/>
              <a:t>Marseille </a:t>
            </a:r>
            <a:r>
              <a:rPr lang="en-GB" sz="1200" dirty="0" smtClean="0"/>
              <a:t>and its </a:t>
            </a:r>
          </a:p>
          <a:p>
            <a:r>
              <a:rPr lang="en-GB" sz="1200" dirty="0" smtClean="0"/>
              <a:t>Region who </a:t>
            </a:r>
            <a:endParaRPr lang="en-GB" sz="1200" dirty="0" smtClean="0"/>
          </a:p>
          <a:p>
            <a:r>
              <a:rPr lang="en-GB" sz="1200" dirty="0" smtClean="0"/>
              <a:t>have </a:t>
            </a:r>
            <a:r>
              <a:rPr lang="en-GB" sz="1200" dirty="0"/>
              <a:t>or have </a:t>
            </a:r>
            <a:r>
              <a:rPr lang="en-GB" sz="1200" dirty="0" smtClean="0"/>
              <a:t>had</a:t>
            </a:r>
          </a:p>
          <a:p>
            <a:r>
              <a:rPr lang="en-GB" sz="1200" dirty="0" smtClean="0"/>
              <a:t>mental </a:t>
            </a:r>
            <a:r>
              <a:rPr lang="en-GB" sz="1200" dirty="0"/>
              <a:t>health problems.</a:t>
            </a:r>
          </a:p>
          <a:p>
            <a:endParaRPr lang="en-GB" sz="1100" dirty="0" smtClean="0"/>
          </a:p>
          <a:p>
            <a:r>
              <a:rPr lang="en-GB" sz="1400" b="1" dirty="0" smtClean="0">
                <a:solidFill>
                  <a:srgbClr val="388E84"/>
                </a:solidFill>
              </a:rPr>
              <a:t>Mission</a:t>
            </a:r>
            <a:r>
              <a:rPr lang="en-GB" sz="1400" b="1" dirty="0">
                <a:solidFill>
                  <a:srgbClr val="388E84"/>
                </a:solidFill>
              </a:rPr>
              <a:t>:</a:t>
            </a:r>
            <a:endParaRPr lang="en-GB" sz="1200" dirty="0">
              <a:solidFill>
                <a:srgbClr val="388E84"/>
              </a:solidFill>
            </a:endParaRPr>
          </a:p>
          <a:p>
            <a:r>
              <a:rPr lang="en-GB" sz="1200" dirty="0" smtClean="0"/>
              <a:t>To enable </a:t>
            </a:r>
            <a:r>
              <a:rPr lang="en-GB" sz="1200" dirty="0"/>
              <a:t>people who have had mental health issues to become experts in their own self-care and develop the skills and confidence to manage their own recovery journey. </a:t>
            </a:r>
          </a:p>
          <a:p>
            <a:endParaRPr lang="en-GB" sz="1100" b="1" dirty="0" smtClean="0">
              <a:solidFill>
                <a:srgbClr val="000099"/>
              </a:solidFill>
            </a:endParaRPr>
          </a:p>
          <a:p>
            <a:r>
              <a:rPr lang="en-GB" sz="1400" b="1" dirty="0" smtClean="0">
                <a:solidFill>
                  <a:srgbClr val="388E84"/>
                </a:solidFill>
              </a:rPr>
              <a:t>Description:</a:t>
            </a:r>
          </a:p>
          <a:p>
            <a:r>
              <a:rPr lang="en-GB" sz="1200" dirty="0"/>
              <a:t>The </a:t>
            </a:r>
            <a:r>
              <a:rPr lang="en-GB" sz="1200" dirty="0" err="1"/>
              <a:t>CoFoR</a:t>
            </a:r>
            <a:r>
              <a:rPr lang="en-GB" sz="1200" dirty="0"/>
              <a:t> is a Recovery Training Center, a unique place to experience new experiences and develop recovery-oriented practices. It is intended exclusively for people concerned by recovery, </a:t>
            </a:r>
            <a:r>
              <a:rPr lang="en-GB" sz="1200" dirty="0" err="1"/>
              <a:t>ie</a:t>
            </a:r>
            <a:r>
              <a:rPr lang="en-GB" sz="1200" dirty="0"/>
              <a:t> people having or having had mental disorders. </a:t>
            </a:r>
            <a:endParaRPr lang="en-GB" sz="1200" dirty="0" smtClean="0"/>
          </a:p>
          <a:p>
            <a:r>
              <a:rPr lang="en-GB" sz="1200" dirty="0" smtClean="0"/>
              <a:t>Recovery </a:t>
            </a:r>
            <a:r>
              <a:rPr lang="en-GB" sz="1200" dirty="0"/>
              <a:t>Colleges aim to support the well-being and recovery of people by promoting the development of knowledge and skills, the sharing of theoretical and experiential knowledge, support between peers and local roots.</a:t>
            </a:r>
          </a:p>
          <a:p>
            <a:endParaRPr lang="en-GB" sz="1400" b="1" dirty="0" smtClean="0">
              <a:solidFill>
                <a:srgbClr val="388E84"/>
              </a:solidFill>
            </a:endParaRPr>
          </a:p>
          <a:p>
            <a:endParaRPr lang="en-GB" sz="1400" b="1" dirty="0">
              <a:solidFill>
                <a:srgbClr val="388E84"/>
              </a:solidFill>
            </a:endParaRPr>
          </a:p>
          <a:p>
            <a:endParaRPr lang="en-GB" sz="1400" b="1" dirty="0" smtClean="0">
              <a:solidFill>
                <a:srgbClr val="388E84"/>
              </a:solidFill>
            </a:endParaRPr>
          </a:p>
          <a:p>
            <a:endParaRPr lang="en-GB" sz="1400" b="1" dirty="0">
              <a:solidFill>
                <a:srgbClr val="388E84"/>
              </a:solidFill>
            </a:endParaRPr>
          </a:p>
          <a:p>
            <a:endParaRPr lang="en-GB" sz="1400" b="1" dirty="0" smtClean="0">
              <a:solidFill>
                <a:srgbClr val="388E84"/>
              </a:solidFill>
            </a:endParaRPr>
          </a:p>
        </p:txBody>
      </p:sp>
      <p:sp>
        <p:nvSpPr>
          <p:cNvPr id="17" name="TextBox 16"/>
          <p:cNvSpPr txBox="1"/>
          <p:nvPr/>
        </p:nvSpPr>
        <p:spPr>
          <a:xfrm>
            <a:off x="3484146" y="2287247"/>
            <a:ext cx="2933880" cy="369332"/>
          </a:xfrm>
          <a:prstGeom prst="rect">
            <a:avLst/>
          </a:prstGeom>
          <a:noFill/>
        </p:spPr>
        <p:txBody>
          <a:bodyPr wrap="none" rtlCol="0">
            <a:spAutoFit/>
          </a:bodyPr>
          <a:lstStyle>
            <a:defPPr>
              <a:defRPr lang="en-US"/>
            </a:defPPr>
            <a:lvl1pPr>
              <a:defRPr b="1">
                <a:solidFill>
                  <a:srgbClr val="2D6A93"/>
                </a:solidFill>
              </a:defRPr>
            </a:lvl1pPr>
          </a:lstStyle>
          <a:p>
            <a:r>
              <a:rPr lang="en-GB" dirty="0">
                <a:solidFill>
                  <a:srgbClr val="388E84"/>
                </a:solidFill>
              </a:rPr>
              <a:t>What this initiative is about?</a:t>
            </a:r>
          </a:p>
        </p:txBody>
      </p:sp>
      <p:cxnSp>
        <p:nvCxnSpPr>
          <p:cNvPr id="18" name="Straight Connector 17"/>
          <p:cNvCxnSpPr/>
          <p:nvPr/>
        </p:nvCxnSpPr>
        <p:spPr>
          <a:xfrm>
            <a:off x="3553454" y="2625773"/>
            <a:ext cx="3059997" cy="0"/>
          </a:xfrm>
          <a:prstGeom prst="line">
            <a:avLst/>
          </a:prstGeom>
          <a:ln w="19050">
            <a:solidFill>
              <a:srgbClr val="388E84"/>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C932B09-B7C0-45CA-9313-8E97A93C42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6" y="9666317"/>
            <a:ext cx="6694227" cy="204216"/>
          </a:xfrm>
          <a:prstGeom prst="rect">
            <a:avLst/>
          </a:prstGeom>
        </p:spPr>
      </p:pic>
      <p:sp>
        <p:nvSpPr>
          <p:cNvPr id="2" name="TextBox 1"/>
          <p:cNvSpPr txBox="1"/>
          <p:nvPr/>
        </p:nvSpPr>
        <p:spPr>
          <a:xfrm>
            <a:off x="6082536" y="9666317"/>
            <a:ext cx="530915" cy="246221"/>
          </a:xfrm>
          <a:prstGeom prst="rect">
            <a:avLst/>
          </a:prstGeom>
          <a:noFill/>
        </p:spPr>
        <p:txBody>
          <a:bodyPr wrap="none" rtlCol="0">
            <a:spAutoFit/>
          </a:bodyPr>
          <a:lstStyle/>
          <a:p>
            <a:r>
              <a:rPr lang="en-GB" sz="1000" dirty="0" smtClean="0"/>
              <a:t>Page 1</a:t>
            </a:r>
            <a:endParaRPr lang="en-GB" sz="1000" dirty="0"/>
          </a:p>
        </p:txBody>
      </p:sp>
      <p:pic>
        <p:nvPicPr>
          <p:cNvPr id="16" name="Picture 2" descr="COFOR">
            <a:extLst>
              <a:ext uri="{FF2B5EF4-FFF2-40B4-BE49-F238E27FC236}">
                <a16:creationId xmlns:a16="http://schemas.microsoft.com/office/drawing/2014/main" id="{5487FF50-A76D-4B77-A61E-2B451AC534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8720" y="2827132"/>
            <a:ext cx="1985506" cy="79420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6604797D-33A7-4B6A-81FE-9CCB9E20F713}"/>
              </a:ext>
            </a:extLst>
          </p:cNvPr>
          <p:cNvPicPr>
            <a:picLocks noChangeAspect="1"/>
          </p:cNvPicPr>
          <p:nvPr/>
        </p:nvPicPr>
        <p:blipFill>
          <a:blip r:embed="rId5"/>
          <a:stretch>
            <a:fillRect/>
          </a:stretch>
        </p:blipFill>
        <p:spPr>
          <a:xfrm>
            <a:off x="3934486" y="7905446"/>
            <a:ext cx="2297931" cy="1592232"/>
          </a:xfrm>
          <a:prstGeom prst="rect">
            <a:avLst/>
          </a:prstGeom>
        </p:spPr>
      </p:pic>
    </p:spTree>
    <p:extLst>
      <p:ext uri="{BB962C8B-B14F-4D97-AF65-F5344CB8AC3E}">
        <p14:creationId xmlns:p14="http://schemas.microsoft.com/office/powerpoint/2010/main" val="257804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nsform Integrated Community Car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843" y="371421"/>
            <a:ext cx="1441874" cy="454970"/>
          </a:xfrm>
          <a:prstGeom prst="rect">
            <a:avLst/>
          </a:prstGeom>
          <a:noFill/>
          <a:ln>
            <a:noFill/>
          </a:ln>
        </p:spPr>
      </p:pic>
      <p:sp>
        <p:nvSpPr>
          <p:cNvPr id="8" name="TextBox 7"/>
          <p:cNvSpPr txBox="1"/>
          <p:nvPr/>
        </p:nvSpPr>
        <p:spPr>
          <a:xfrm>
            <a:off x="460161" y="1511815"/>
            <a:ext cx="5962673" cy="3785652"/>
          </a:xfrm>
          <a:prstGeom prst="rect">
            <a:avLst/>
          </a:prstGeom>
          <a:noFill/>
          <a:ln w="3175">
            <a:noFill/>
          </a:ln>
        </p:spPr>
        <p:txBody>
          <a:bodyPr wrap="square" rtlCol="0">
            <a:spAutoFit/>
          </a:bodyPr>
          <a:lstStyle/>
          <a:p>
            <a:r>
              <a:rPr lang="en-GB" sz="1200" dirty="0" err="1"/>
              <a:t>CoFoR</a:t>
            </a:r>
            <a:r>
              <a:rPr lang="en-GB" sz="1200" dirty="0"/>
              <a:t> is a </a:t>
            </a:r>
            <a:r>
              <a:rPr lang="en-GB" sz="1200" dirty="0" err="1"/>
              <a:t>RecoveryTraining</a:t>
            </a:r>
            <a:r>
              <a:rPr lang="en-GB" sz="1200" dirty="0"/>
              <a:t> Center for people who have or have had mental health </a:t>
            </a:r>
            <a:r>
              <a:rPr lang="en-GB" sz="1200" dirty="0" smtClean="0"/>
              <a:t>problems. </a:t>
            </a:r>
            <a:r>
              <a:rPr lang="en-GB" sz="1200" dirty="0"/>
              <a:t>Seeking to move away from a clinical, hospital centric or even rehabilitation approach, the Recovery College focuses on using learning activity to complement traditional treatment approaches. </a:t>
            </a:r>
            <a:endParaRPr lang="en-GB" sz="1200" dirty="0" smtClean="0"/>
          </a:p>
          <a:p>
            <a:r>
              <a:rPr lang="en-GB" sz="1200" dirty="0" smtClean="0"/>
              <a:t>The </a:t>
            </a:r>
            <a:r>
              <a:rPr lang="en-GB" sz="1200" dirty="0"/>
              <a:t>approach:</a:t>
            </a:r>
          </a:p>
          <a:p>
            <a:pPr marL="628650" lvl="1" indent="-171450">
              <a:buFont typeface="Arial" panose="020B0604020202020204" pitchFamily="34" charset="0"/>
              <a:buChar char="•"/>
            </a:pPr>
            <a:r>
              <a:rPr lang="en-GB" sz="1200" dirty="0"/>
              <a:t>Helps people recognise and make use of their talents and resources;</a:t>
            </a:r>
          </a:p>
          <a:p>
            <a:pPr marL="628650" lvl="1" indent="-171450">
              <a:buFont typeface="Arial" panose="020B0604020202020204" pitchFamily="34" charset="0"/>
              <a:buChar char="•"/>
            </a:pPr>
            <a:r>
              <a:rPr lang="en-GB" sz="1200" dirty="0"/>
              <a:t>Assists people in exploring their possibilities and developing their skills; and</a:t>
            </a:r>
          </a:p>
          <a:p>
            <a:pPr marL="628650" lvl="1" indent="-171450">
              <a:buFont typeface="Arial" panose="020B0604020202020204" pitchFamily="34" charset="0"/>
              <a:buChar char="•"/>
            </a:pPr>
            <a:r>
              <a:rPr lang="en-GB" sz="1200" dirty="0"/>
              <a:t>Supports people to achieve their goals and ambitions</a:t>
            </a:r>
          </a:p>
          <a:p>
            <a:endParaRPr lang="en-GB" sz="1200" dirty="0"/>
          </a:p>
          <a:p>
            <a:r>
              <a:rPr lang="en-GB" sz="1200" dirty="0"/>
              <a:t>The working principles of the model are founded on co-production and shared decision-making:</a:t>
            </a:r>
          </a:p>
          <a:p>
            <a:pPr marL="171450" indent="-171450">
              <a:buFont typeface="Arial" panose="020B0604020202020204" pitchFamily="34" charset="0"/>
              <a:buChar char="•"/>
            </a:pPr>
            <a:r>
              <a:rPr lang="en-GB" sz="1200" dirty="0"/>
              <a:t>Non-therapeutic but educational approach</a:t>
            </a:r>
          </a:p>
          <a:p>
            <a:pPr marL="171450" indent="-171450">
              <a:buFont typeface="Arial" panose="020B0604020202020204" pitchFamily="34" charset="0"/>
              <a:buChar char="•"/>
            </a:pPr>
            <a:r>
              <a:rPr lang="en-GB" sz="1200" dirty="0"/>
              <a:t>Partnership with different organizations</a:t>
            </a:r>
          </a:p>
          <a:p>
            <a:pPr marL="171450" indent="-171450">
              <a:buFont typeface="Arial" panose="020B0604020202020204" pitchFamily="34" charset="0"/>
              <a:buChar char="•"/>
            </a:pPr>
            <a:r>
              <a:rPr lang="en-GB" sz="1200" dirty="0"/>
              <a:t>Co-construction of the project at all stages</a:t>
            </a:r>
          </a:p>
          <a:p>
            <a:pPr marL="171450" indent="-171450">
              <a:buFont typeface="Arial" panose="020B0604020202020204" pitchFamily="34" charset="0"/>
              <a:buChar char="•"/>
            </a:pPr>
            <a:r>
              <a:rPr lang="en-GB" sz="1200" dirty="0"/>
              <a:t>Co-construction of training modules</a:t>
            </a:r>
          </a:p>
          <a:p>
            <a:pPr marL="171450" indent="-171450">
              <a:buFont typeface="Arial" panose="020B0604020202020204" pitchFamily="34" charset="0"/>
              <a:buChar char="•"/>
            </a:pPr>
            <a:r>
              <a:rPr lang="en-GB" sz="1200" dirty="0"/>
              <a:t>Animation, facilitation of sessions </a:t>
            </a:r>
            <a:r>
              <a:rPr lang="en-GB" sz="1200" dirty="0" smtClean="0"/>
              <a:t>in majority by </a:t>
            </a:r>
            <a:r>
              <a:rPr lang="en-GB" sz="1200" dirty="0"/>
              <a:t>users or ex-users of mental health, experience experts, peer workers.</a:t>
            </a:r>
          </a:p>
          <a:p>
            <a:pPr marL="171450" indent="-171450">
              <a:buFont typeface="Arial" panose="020B0604020202020204" pitchFamily="34" charset="0"/>
              <a:buChar char="•"/>
            </a:pPr>
            <a:r>
              <a:rPr lang="en-GB" sz="1200" dirty="0"/>
              <a:t>Training location outside mental health organizations</a:t>
            </a:r>
          </a:p>
          <a:p>
            <a:pPr marL="171450" indent="-171450">
              <a:buFont typeface="Arial" panose="020B0604020202020204" pitchFamily="34" charset="0"/>
              <a:buChar char="•"/>
            </a:pPr>
            <a:r>
              <a:rPr lang="en-GB" sz="1200" dirty="0"/>
              <a:t>Student status rather than user or patient</a:t>
            </a:r>
          </a:p>
          <a:p>
            <a:pPr marL="171450" indent="-171450">
              <a:buFont typeface="Arial" panose="020B0604020202020204" pitchFamily="34" charset="0"/>
              <a:buChar char="•"/>
            </a:pPr>
            <a:r>
              <a:rPr lang="en-GB" sz="1200" dirty="0"/>
              <a:t>Free training &amp; financial reward of 250€ for attendance  </a:t>
            </a:r>
            <a:r>
              <a:rPr lang="en-GB" sz="1200" dirty="0" smtClean="0"/>
              <a:t> </a:t>
            </a:r>
            <a:endParaRPr lang="en-GB" sz="1200" dirty="0"/>
          </a:p>
        </p:txBody>
      </p:sp>
      <p:sp>
        <p:nvSpPr>
          <p:cNvPr id="9" name="TextBox 8"/>
          <p:cNvSpPr txBox="1"/>
          <p:nvPr/>
        </p:nvSpPr>
        <p:spPr>
          <a:xfrm>
            <a:off x="366077" y="1052408"/>
            <a:ext cx="1454244" cy="369332"/>
          </a:xfrm>
          <a:prstGeom prst="rect">
            <a:avLst/>
          </a:prstGeom>
          <a:noFill/>
        </p:spPr>
        <p:txBody>
          <a:bodyPr wrap="none" rtlCol="0">
            <a:spAutoFit/>
          </a:bodyPr>
          <a:lstStyle>
            <a:defPPr>
              <a:defRPr lang="en-US"/>
            </a:defPPr>
            <a:lvl1pPr>
              <a:defRPr b="1">
                <a:solidFill>
                  <a:srgbClr val="2D6A93"/>
                </a:solidFill>
              </a:defRPr>
            </a:lvl1pPr>
          </a:lstStyle>
          <a:p>
            <a:r>
              <a:rPr lang="en-GB" dirty="0">
                <a:solidFill>
                  <a:srgbClr val="388E84"/>
                </a:solidFill>
              </a:rPr>
              <a:t>About </a:t>
            </a:r>
            <a:r>
              <a:rPr lang="en-GB" dirty="0" smtClean="0">
                <a:solidFill>
                  <a:srgbClr val="388E84"/>
                </a:solidFill>
              </a:rPr>
              <a:t>/ Aims</a:t>
            </a:r>
            <a:endParaRPr lang="en-GB" dirty="0">
              <a:solidFill>
                <a:srgbClr val="388E84"/>
              </a:solidFill>
            </a:endParaRPr>
          </a:p>
        </p:txBody>
      </p:sp>
      <p:cxnSp>
        <p:nvCxnSpPr>
          <p:cNvPr id="11" name="Straight Connector 10"/>
          <p:cNvCxnSpPr/>
          <p:nvPr/>
        </p:nvCxnSpPr>
        <p:spPr>
          <a:xfrm flipV="1">
            <a:off x="388545" y="1399179"/>
            <a:ext cx="1431776" cy="7489"/>
          </a:xfrm>
          <a:prstGeom prst="line">
            <a:avLst/>
          </a:prstGeom>
          <a:ln w="19050">
            <a:solidFill>
              <a:srgbClr val="388E84"/>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95968" y="5377035"/>
            <a:ext cx="5891058" cy="523220"/>
          </a:xfrm>
          <a:prstGeom prst="rect">
            <a:avLst/>
          </a:prstGeom>
          <a:solidFill>
            <a:srgbClr val="388E84"/>
          </a:solidFill>
        </p:spPr>
        <p:txBody>
          <a:bodyPr wrap="square" rtlCol="0">
            <a:spAutoFit/>
          </a:bodyPr>
          <a:lstStyle/>
          <a:p>
            <a:r>
              <a:rPr lang="en-GB" sz="1400" dirty="0" smtClean="0">
                <a:solidFill>
                  <a:schemeClr val="bg1"/>
                </a:solidFill>
              </a:rPr>
              <a:t>The </a:t>
            </a:r>
            <a:r>
              <a:rPr lang="en-GB" sz="1400" dirty="0">
                <a:solidFill>
                  <a:schemeClr val="bg1"/>
                </a:solidFill>
              </a:rPr>
              <a:t>Recovery College (model on which the </a:t>
            </a:r>
            <a:r>
              <a:rPr lang="en-GB" sz="1400" dirty="0" err="1">
                <a:solidFill>
                  <a:schemeClr val="bg1"/>
                </a:solidFill>
              </a:rPr>
              <a:t>CoFoR</a:t>
            </a:r>
            <a:r>
              <a:rPr lang="en-GB" sz="1400" dirty="0">
                <a:solidFill>
                  <a:schemeClr val="bg1"/>
                </a:solidFill>
              </a:rPr>
              <a:t> is anchored) </a:t>
            </a:r>
            <a:r>
              <a:rPr lang="en-GB" sz="1400" dirty="0" smtClean="0">
                <a:solidFill>
                  <a:schemeClr val="bg1"/>
                </a:solidFill>
              </a:rPr>
              <a:t>cultivates training </a:t>
            </a:r>
            <a:r>
              <a:rPr lang="en-GB" sz="1400" dirty="0">
                <a:solidFill>
                  <a:schemeClr val="bg1"/>
                </a:solidFill>
              </a:rPr>
              <a:t>and co-construction.</a:t>
            </a:r>
          </a:p>
        </p:txBody>
      </p:sp>
      <p:pic>
        <p:nvPicPr>
          <p:cNvPr id="13" name="Picture 12">
            <a:extLst>
              <a:ext uri="{FF2B5EF4-FFF2-40B4-BE49-F238E27FC236}">
                <a16:creationId xmlns:a16="http://schemas.microsoft.com/office/drawing/2014/main" id="{2C932B09-B7C0-45CA-9313-8E97A93C42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693394"/>
            <a:ext cx="6694227" cy="204216"/>
          </a:xfrm>
          <a:prstGeom prst="rect">
            <a:avLst/>
          </a:prstGeom>
        </p:spPr>
      </p:pic>
      <p:sp>
        <p:nvSpPr>
          <p:cNvPr id="14" name="TextBox 13"/>
          <p:cNvSpPr txBox="1"/>
          <p:nvPr/>
        </p:nvSpPr>
        <p:spPr>
          <a:xfrm>
            <a:off x="6082536" y="9666317"/>
            <a:ext cx="530915" cy="246221"/>
          </a:xfrm>
          <a:prstGeom prst="rect">
            <a:avLst/>
          </a:prstGeom>
          <a:noFill/>
        </p:spPr>
        <p:txBody>
          <a:bodyPr wrap="none" rtlCol="0">
            <a:spAutoFit/>
          </a:bodyPr>
          <a:lstStyle/>
          <a:p>
            <a:r>
              <a:rPr lang="en-GB" sz="1000" dirty="0" smtClean="0"/>
              <a:t>Page 2</a:t>
            </a:r>
            <a:endParaRPr lang="en-GB" sz="1000" dirty="0"/>
          </a:p>
        </p:txBody>
      </p:sp>
      <p:sp>
        <p:nvSpPr>
          <p:cNvPr id="2" name="TextBox 1"/>
          <p:cNvSpPr txBox="1"/>
          <p:nvPr/>
        </p:nvSpPr>
        <p:spPr>
          <a:xfrm flipH="1">
            <a:off x="388545" y="6136493"/>
            <a:ext cx="5962674" cy="3046988"/>
          </a:xfrm>
          <a:prstGeom prst="rect">
            <a:avLst/>
          </a:prstGeom>
          <a:noFill/>
        </p:spPr>
        <p:txBody>
          <a:bodyPr wrap="square" rtlCol="0">
            <a:spAutoFit/>
          </a:bodyPr>
          <a:lstStyle/>
          <a:p>
            <a:r>
              <a:rPr lang="en-GB" sz="1200" dirty="0" err="1"/>
              <a:t>CoFoR</a:t>
            </a:r>
            <a:r>
              <a:rPr lang="en-GB" sz="1200" dirty="0"/>
              <a:t> currently comprises </a:t>
            </a:r>
            <a:r>
              <a:rPr lang="en-GB" sz="1200" dirty="0" smtClean="0"/>
              <a:t>5 </a:t>
            </a:r>
            <a:r>
              <a:rPr lang="en-GB" sz="1200" dirty="0"/>
              <a:t>modules</a:t>
            </a:r>
            <a:r>
              <a:rPr lang="en-GB" sz="1200" dirty="0" smtClean="0"/>
              <a:t>:</a:t>
            </a:r>
          </a:p>
          <a:p>
            <a:endParaRPr lang="en-GB" sz="1200" dirty="0"/>
          </a:p>
          <a:p>
            <a:pPr marL="228600" indent="-228600">
              <a:buFont typeface="+mj-lt"/>
              <a:buAutoNum type="arabicPeriod"/>
            </a:pPr>
            <a:r>
              <a:rPr lang="en-GB" sz="1200" dirty="0" smtClean="0"/>
              <a:t>Recovery </a:t>
            </a:r>
            <a:r>
              <a:rPr lang="en-GB" sz="1200" dirty="0"/>
              <a:t>plan: Implementation of an Individualized Recovery Action Plan and Psychiatric Advance Directives. One afternoon a week for 11 weeks.</a:t>
            </a:r>
          </a:p>
          <a:p>
            <a:pPr marL="228600" indent="-228600">
              <a:buFont typeface="+mj-lt"/>
              <a:buAutoNum type="arabicPeriod"/>
            </a:pPr>
            <a:r>
              <a:rPr lang="en-GB" sz="1200" dirty="0" smtClean="0"/>
              <a:t>Wellness</a:t>
            </a:r>
            <a:r>
              <a:rPr lang="en-GB" sz="1200" dirty="0"/>
              <a:t>: Practice sport and techniques in the management of stress and anxiety: breathing, mindfulness, gentle fitness, “get back in touch with your body”, </a:t>
            </a:r>
            <a:r>
              <a:rPr lang="en-GB" sz="1200" dirty="0" err="1"/>
              <a:t>self-defense</a:t>
            </a:r>
            <a:r>
              <a:rPr lang="en-GB" sz="1200" dirty="0"/>
              <a:t>. </a:t>
            </a:r>
          </a:p>
          <a:p>
            <a:pPr marL="228600" indent="-228600">
              <a:buFont typeface="+mj-lt"/>
              <a:buAutoNum type="arabicPeriod"/>
            </a:pPr>
            <a:r>
              <a:rPr lang="en-GB" sz="1200" dirty="0"/>
              <a:t>R</a:t>
            </a:r>
            <a:r>
              <a:rPr lang="en-GB" sz="1200" dirty="0" smtClean="0"/>
              <a:t>ights</a:t>
            </a:r>
            <a:r>
              <a:rPr lang="en-GB" sz="1200" dirty="0"/>
              <a:t>: Know your rights vis-à-vis institutions. Learn to speak up. </a:t>
            </a:r>
          </a:p>
          <a:p>
            <a:pPr marL="228600" indent="-228600">
              <a:buFont typeface="+mj-lt"/>
              <a:buAutoNum type="arabicPeriod"/>
            </a:pPr>
            <a:r>
              <a:rPr lang="en-GB" sz="1200" dirty="0" smtClean="0"/>
              <a:t>Living </a:t>
            </a:r>
            <a:r>
              <a:rPr lang="en-GB" sz="1200" dirty="0"/>
              <a:t>with:  Management of medication and substances, sexuality, living with your voice, living at home. </a:t>
            </a:r>
            <a:endParaRPr lang="en-GB" sz="1200" dirty="0" smtClean="0"/>
          </a:p>
          <a:p>
            <a:pPr marL="228600" indent="-228600">
              <a:buFont typeface="+mj-lt"/>
              <a:buAutoNum type="arabicPeriod"/>
            </a:pPr>
            <a:r>
              <a:rPr lang="en-GB" sz="1200" dirty="0"/>
              <a:t>Towards peer-aid </a:t>
            </a:r>
            <a:r>
              <a:rPr lang="en-GB" sz="1200" dirty="0" smtClean="0"/>
              <a:t>professions:  </a:t>
            </a:r>
            <a:r>
              <a:rPr lang="en-GB" sz="1200" dirty="0"/>
              <a:t>assets-based approach, </a:t>
            </a:r>
            <a:r>
              <a:rPr lang="en-GB" sz="1200" dirty="0" smtClean="0"/>
              <a:t>testimonials</a:t>
            </a:r>
            <a:endParaRPr lang="en-GB" sz="1200" dirty="0"/>
          </a:p>
          <a:p>
            <a:endParaRPr lang="en-GB" sz="1200" dirty="0" smtClean="0"/>
          </a:p>
          <a:p>
            <a:r>
              <a:rPr lang="en-GB" sz="1200" dirty="0" smtClean="0"/>
              <a:t>The </a:t>
            </a:r>
            <a:r>
              <a:rPr lang="en-GB" sz="1200" dirty="0"/>
              <a:t>training is organized by coordinators and facilitators. Each </a:t>
            </a:r>
            <a:endParaRPr lang="en-GB" sz="1200" dirty="0" smtClean="0"/>
          </a:p>
          <a:p>
            <a:r>
              <a:rPr lang="en-GB" sz="1200" dirty="0" smtClean="0"/>
              <a:t>module </a:t>
            </a:r>
            <a:r>
              <a:rPr lang="en-GB" sz="1200" dirty="0"/>
              <a:t>has 2 facilitators, one of whom is also coordinator of the module (responsible for content </a:t>
            </a:r>
            <a:r>
              <a:rPr lang="en-GB" sz="1200" dirty="0" smtClean="0"/>
              <a:t>and </a:t>
            </a:r>
            <a:r>
              <a:rPr lang="en-GB" sz="1200" dirty="0"/>
              <a:t>planning). </a:t>
            </a:r>
            <a:endParaRPr lang="en-GB" sz="1200" dirty="0" smtClean="0"/>
          </a:p>
          <a:p>
            <a:r>
              <a:rPr lang="en-GB" sz="1200" dirty="0" smtClean="0"/>
              <a:t>The </a:t>
            </a:r>
            <a:r>
              <a:rPr lang="en-GB" sz="1200" dirty="0"/>
              <a:t>general coordination is ensured by the project </a:t>
            </a:r>
            <a:r>
              <a:rPr lang="en-GB" sz="1200" dirty="0" smtClean="0"/>
              <a:t>coordinator</a:t>
            </a:r>
          </a:p>
          <a:p>
            <a:r>
              <a:rPr lang="en-GB" sz="1200" dirty="0" smtClean="0"/>
              <a:t>with </a:t>
            </a:r>
            <a:r>
              <a:rPr lang="en-GB" sz="1200" dirty="0"/>
              <a:t>all decisions are taken in weekly Management Committee.</a:t>
            </a:r>
          </a:p>
        </p:txBody>
      </p:sp>
      <p:pic>
        <p:nvPicPr>
          <p:cNvPr id="12" name="Image 1">
            <a:extLst>
              <a:ext uri="{FF2B5EF4-FFF2-40B4-BE49-F238E27FC236}">
                <a16:creationId xmlns:a16="http://schemas.microsoft.com/office/drawing/2014/main" id="{27E08307-18DF-4FE9-AA70-8C4954B756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41745"/>
          <a:stretch>
            <a:fillRect/>
          </a:stretch>
        </p:blipFill>
        <p:spPr bwMode="auto">
          <a:xfrm>
            <a:off x="4472848" y="8204537"/>
            <a:ext cx="2221378" cy="1326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5261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nsform Integrated Community Car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843" y="371421"/>
            <a:ext cx="1441874" cy="454970"/>
          </a:xfrm>
          <a:prstGeom prst="rect">
            <a:avLst/>
          </a:prstGeom>
          <a:noFill/>
          <a:ln>
            <a:noFill/>
          </a:ln>
        </p:spPr>
      </p:pic>
      <p:pic>
        <p:nvPicPr>
          <p:cNvPr id="10" name="Picture 9">
            <a:extLst>
              <a:ext uri="{FF2B5EF4-FFF2-40B4-BE49-F238E27FC236}">
                <a16:creationId xmlns:a16="http://schemas.microsoft.com/office/drawing/2014/main" id="{2C932B09-B7C0-45CA-9313-8E97A93C42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693394"/>
            <a:ext cx="6694227" cy="204216"/>
          </a:xfrm>
          <a:prstGeom prst="rect">
            <a:avLst/>
          </a:prstGeom>
        </p:spPr>
      </p:pic>
      <p:sp>
        <p:nvSpPr>
          <p:cNvPr id="12" name="TextBox 11"/>
          <p:cNvSpPr txBox="1"/>
          <p:nvPr/>
        </p:nvSpPr>
        <p:spPr>
          <a:xfrm>
            <a:off x="6082536" y="9666317"/>
            <a:ext cx="530915" cy="246221"/>
          </a:xfrm>
          <a:prstGeom prst="rect">
            <a:avLst/>
          </a:prstGeom>
          <a:noFill/>
        </p:spPr>
        <p:txBody>
          <a:bodyPr wrap="none" rtlCol="0">
            <a:spAutoFit/>
          </a:bodyPr>
          <a:lstStyle/>
          <a:p>
            <a:r>
              <a:rPr lang="en-GB" sz="1000" dirty="0" smtClean="0"/>
              <a:t>Page 3</a:t>
            </a:r>
            <a:endParaRPr lang="en-GB" sz="1000" dirty="0"/>
          </a:p>
        </p:txBody>
      </p:sp>
      <p:sp>
        <p:nvSpPr>
          <p:cNvPr id="13" name="TextBox 12"/>
          <p:cNvSpPr txBox="1"/>
          <p:nvPr/>
        </p:nvSpPr>
        <p:spPr>
          <a:xfrm>
            <a:off x="368077" y="1584712"/>
            <a:ext cx="5464188" cy="369332"/>
          </a:xfrm>
          <a:prstGeom prst="rect">
            <a:avLst/>
          </a:prstGeom>
          <a:noFill/>
        </p:spPr>
        <p:txBody>
          <a:bodyPr wrap="none" rtlCol="0">
            <a:spAutoFit/>
          </a:bodyPr>
          <a:lstStyle>
            <a:defPPr>
              <a:defRPr lang="en-US"/>
            </a:defPPr>
            <a:lvl1pPr>
              <a:defRPr b="1">
                <a:solidFill>
                  <a:srgbClr val="2D6A93"/>
                </a:solidFill>
              </a:defRPr>
            </a:lvl1pPr>
          </a:lstStyle>
          <a:p>
            <a:r>
              <a:rPr lang="en-GB" dirty="0">
                <a:solidFill>
                  <a:srgbClr val="388E84"/>
                </a:solidFill>
              </a:rPr>
              <a:t>How does </a:t>
            </a:r>
            <a:r>
              <a:rPr lang="en-GB" dirty="0" err="1" smtClean="0">
                <a:solidFill>
                  <a:srgbClr val="388E84"/>
                </a:solidFill>
              </a:rPr>
              <a:t>CoFoR</a:t>
            </a:r>
            <a:r>
              <a:rPr lang="en-GB" dirty="0" smtClean="0">
                <a:solidFill>
                  <a:srgbClr val="388E84"/>
                </a:solidFill>
              </a:rPr>
              <a:t> </a:t>
            </a:r>
            <a:r>
              <a:rPr lang="en-GB" dirty="0">
                <a:solidFill>
                  <a:srgbClr val="388E84"/>
                </a:solidFill>
              </a:rPr>
              <a:t>exemplify integrated community care?</a:t>
            </a:r>
          </a:p>
        </p:txBody>
      </p:sp>
      <p:cxnSp>
        <p:nvCxnSpPr>
          <p:cNvPr id="14" name="Straight Connector 13"/>
          <p:cNvCxnSpPr/>
          <p:nvPr/>
        </p:nvCxnSpPr>
        <p:spPr>
          <a:xfrm>
            <a:off x="451666" y="1968972"/>
            <a:ext cx="5245573" cy="0"/>
          </a:xfrm>
          <a:prstGeom prst="line">
            <a:avLst/>
          </a:prstGeom>
          <a:ln w="19050">
            <a:solidFill>
              <a:srgbClr val="388E84"/>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51666" y="2360602"/>
            <a:ext cx="5790891" cy="4678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dirty="0">
              <a:solidFill>
                <a:schemeClr val="tx1"/>
              </a:solidFill>
            </a:endParaRPr>
          </a:p>
        </p:txBody>
      </p:sp>
      <p:sp>
        <p:nvSpPr>
          <p:cNvPr id="2" name="TextBox 1"/>
          <p:cNvSpPr txBox="1"/>
          <p:nvPr/>
        </p:nvSpPr>
        <p:spPr>
          <a:xfrm flipH="1">
            <a:off x="502064" y="2345673"/>
            <a:ext cx="5402976" cy="2677656"/>
          </a:xfrm>
          <a:prstGeom prst="rect">
            <a:avLst/>
          </a:prstGeom>
          <a:noFill/>
        </p:spPr>
        <p:txBody>
          <a:bodyPr wrap="square" rtlCol="0">
            <a:spAutoFit/>
          </a:bodyPr>
          <a:lstStyle/>
          <a:p>
            <a:pPr marL="171450" indent="-171450">
              <a:buFont typeface="Arial" panose="020B0604020202020204" pitchFamily="34" charset="0"/>
              <a:buChar char="•"/>
            </a:pPr>
            <a:r>
              <a:rPr lang="en-GB" sz="1200" dirty="0"/>
              <a:t>In the very beginning, we started from scratch. Everything had to be done outside of the mental health system. It was the occasion of being creative and of doing a real co-construction involving a majority of users. Absolutely everything was discussed and voted. </a:t>
            </a:r>
            <a:endParaRPr lang="en-GB" sz="1200" dirty="0" smtClean="0"/>
          </a:p>
          <a:p>
            <a:endParaRPr lang="en-GB" sz="1200" dirty="0"/>
          </a:p>
          <a:p>
            <a:pPr marL="171450" indent="-171450">
              <a:buFont typeface="Arial" panose="020B0604020202020204" pitchFamily="34" charset="0"/>
              <a:buChar char="•"/>
            </a:pPr>
            <a:r>
              <a:rPr lang="en-GB" sz="1200" dirty="0"/>
              <a:t>The 11 week courses take place in a school. Here people are students. </a:t>
            </a:r>
          </a:p>
          <a:p>
            <a:pPr marL="171450" indent="-171450">
              <a:buFont typeface="Arial" panose="020B0604020202020204" pitchFamily="34" charset="0"/>
              <a:buChar char="•"/>
            </a:pPr>
            <a:r>
              <a:rPr lang="en-GB" sz="1200" dirty="0"/>
              <a:t>More than 90% of people working and teaching in the </a:t>
            </a:r>
            <a:r>
              <a:rPr lang="en-GB" sz="1200" dirty="0" err="1"/>
              <a:t>CoFoR</a:t>
            </a:r>
            <a:r>
              <a:rPr lang="en-GB" sz="1200" dirty="0"/>
              <a:t> have personal experience of mental health problems</a:t>
            </a:r>
            <a:r>
              <a:rPr lang="en-GB" sz="1200" dirty="0" smtClean="0"/>
              <a:t>.</a:t>
            </a:r>
          </a:p>
          <a:p>
            <a:endParaRPr lang="en-GB" sz="1200" dirty="0"/>
          </a:p>
          <a:p>
            <a:pPr marL="171450" indent="-171450">
              <a:buFont typeface="Arial" panose="020B0604020202020204" pitchFamily="34" charset="0"/>
              <a:buChar char="•"/>
            </a:pPr>
            <a:r>
              <a:rPr lang="en-GB" sz="1200" dirty="0"/>
              <a:t>Students register themselves to the courses of their choice. Facilitators and volunteers support involvement and co-construction of the courses. </a:t>
            </a:r>
            <a:endParaRPr lang="en-GB" sz="1200" dirty="0" smtClean="0"/>
          </a:p>
          <a:p>
            <a:endParaRPr lang="en-GB" sz="1200" dirty="0"/>
          </a:p>
          <a:p>
            <a:pPr marL="171450" indent="-171450">
              <a:buFont typeface="Arial" panose="020B0604020202020204" pitchFamily="34" charset="0"/>
              <a:buChar char="•"/>
            </a:pPr>
            <a:r>
              <a:rPr lang="en-GB" sz="1200" dirty="0"/>
              <a:t>Every student is invited </a:t>
            </a:r>
            <a:r>
              <a:rPr lang="en-GB" sz="1200" dirty="0" smtClean="0"/>
              <a:t>to </a:t>
            </a:r>
            <a:r>
              <a:rPr lang="en-GB" sz="1200" dirty="0"/>
              <a:t>participate in </a:t>
            </a:r>
            <a:r>
              <a:rPr lang="en-GB" sz="1200" dirty="0" smtClean="0"/>
              <a:t>governance and decision </a:t>
            </a:r>
            <a:r>
              <a:rPr lang="en-GB" sz="1200" dirty="0"/>
              <a:t>making </a:t>
            </a:r>
            <a:r>
              <a:rPr lang="en-GB" sz="1200" dirty="0" smtClean="0"/>
              <a:t>processes regarding the training center, </a:t>
            </a:r>
            <a:r>
              <a:rPr lang="en-GB" sz="1200" dirty="0"/>
              <a:t>or in </a:t>
            </a:r>
            <a:r>
              <a:rPr lang="en-GB" sz="1200" dirty="0" smtClean="0"/>
              <a:t>communication </a:t>
            </a:r>
            <a:r>
              <a:rPr lang="en-GB" sz="1200" dirty="0"/>
              <a:t>or events. </a:t>
            </a:r>
          </a:p>
        </p:txBody>
      </p:sp>
      <p:pic>
        <p:nvPicPr>
          <p:cNvPr id="11" name="Picture 4" descr="Bilderesultat for recovery college mod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064" y="5626250"/>
            <a:ext cx="5962271" cy="3141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021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previe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147" y="1455402"/>
            <a:ext cx="5244353" cy="41813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Transform Integrated Community Ca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43" y="371421"/>
            <a:ext cx="1441874" cy="454970"/>
          </a:xfrm>
          <a:prstGeom prst="rect">
            <a:avLst/>
          </a:prstGeom>
          <a:noFill/>
          <a:ln>
            <a:noFill/>
          </a:ln>
        </p:spPr>
      </p:pic>
      <p:sp>
        <p:nvSpPr>
          <p:cNvPr id="9" name="TextBox 8"/>
          <p:cNvSpPr txBox="1"/>
          <p:nvPr/>
        </p:nvSpPr>
        <p:spPr>
          <a:xfrm>
            <a:off x="280414" y="1206900"/>
            <a:ext cx="5144742" cy="369332"/>
          </a:xfrm>
          <a:prstGeom prst="rect">
            <a:avLst/>
          </a:prstGeom>
          <a:noFill/>
        </p:spPr>
        <p:txBody>
          <a:bodyPr wrap="none" rtlCol="0">
            <a:spAutoFit/>
          </a:bodyPr>
          <a:lstStyle>
            <a:defPPr>
              <a:defRPr lang="en-US"/>
            </a:defPPr>
            <a:lvl1pPr>
              <a:defRPr b="1">
                <a:solidFill>
                  <a:srgbClr val="2D6A93"/>
                </a:solidFill>
              </a:defRPr>
            </a:lvl1pPr>
          </a:lstStyle>
          <a:p>
            <a:r>
              <a:rPr lang="en-GB" dirty="0">
                <a:solidFill>
                  <a:srgbClr val="388E84"/>
                </a:solidFill>
              </a:rPr>
              <a:t>Implementation of the 7 ICC Effectiveness principles</a:t>
            </a:r>
          </a:p>
        </p:txBody>
      </p:sp>
      <p:cxnSp>
        <p:nvCxnSpPr>
          <p:cNvPr id="11" name="Straight Connector 10"/>
          <p:cNvCxnSpPr/>
          <p:nvPr/>
        </p:nvCxnSpPr>
        <p:spPr>
          <a:xfrm>
            <a:off x="336519" y="1576232"/>
            <a:ext cx="4979759" cy="0"/>
          </a:xfrm>
          <a:prstGeom prst="line">
            <a:avLst/>
          </a:prstGeom>
          <a:ln w="19050">
            <a:solidFill>
              <a:srgbClr val="388E84"/>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28614" y="5365682"/>
            <a:ext cx="6196084" cy="3754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smtClean="0">
                <a:solidFill>
                  <a:schemeClr val="tx1"/>
                </a:solidFill>
              </a:rPr>
              <a:t>The </a:t>
            </a:r>
            <a:r>
              <a:rPr lang="en-GB" sz="1200" dirty="0">
                <a:solidFill>
                  <a:schemeClr val="tx1"/>
                </a:solidFill>
              </a:rPr>
              <a:t>effectiveness principles</a:t>
            </a:r>
            <a:r>
              <a:rPr lang="en-GB" sz="1200" dirty="0">
                <a:solidFill>
                  <a:schemeClr val="tx1"/>
                </a:solidFill>
                <a:hlinkClick r:id="rId4"/>
              </a:rPr>
              <a:t>[1]</a:t>
            </a:r>
            <a:r>
              <a:rPr lang="en-GB" sz="1200" dirty="0">
                <a:solidFill>
                  <a:schemeClr val="tx1"/>
                </a:solidFill>
              </a:rPr>
              <a:t> have been developed to guide action in a complex transition and turn Integrated Community Care from aspiration into reality. Each one is a clear and actionable statement that provides guidance for thinking and behaving toward some desired result. Building on the typology (introduced above) and the effectiveness principles, </a:t>
            </a:r>
            <a:r>
              <a:rPr lang="en-GB" sz="1200" dirty="0" err="1" smtClean="0">
                <a:solidFill>
                  <a:schemeClr val="tx1"/>
                </a:solidFill>
              </a:rPr>
              <a:t>CoFoR</a:t>
            </a:r>
            <a:r>
              <a:rPr lang="en-GB" sz="1200" dirty="0" smtClean="0">
                <a:solidFill>
                  <a:schemeClr val="tx1"/>
                </a:solidFill>
              </a:rPr>
              <a:t> is </a:t>
            </a:r>
            <a:r>
              <a:rPr lang="en-GB" sz="1200" dirty="0">
                <a:solidFill>
                  <a:schemeClr val="tx1"/>
                </a:solidFill>
              </a:rPr>
              <a:t>a practice that can be seen as embodiment of Integrated Community Care.</a:t>
            </a:r>
          </a:p>
          <a:p>
            <a:endParaRPr lang="en-GB" sz="1200" dirty="0">
              <a:solidFill>
                <a:schemeClr val="tx1"/>
              </a:solidFill>
            </a:endParaRPr>
          </a:p>
          <a:p>
            <a:r>
              <a:rPr lang="en-GB" sz="1200" dirty="0" err="1" smtClean="0">
                <a:solidFill>
                  <a:schemeClr val="tx1"/>
                </a:solidFill>
              </a:rPr>
              <a:t>CoFoR</a:t>
            </a:r>
            <a:r>
              <a:rPr lang="en-GB" sz="1200" dirty="0" smtClean="0">
                <a:solidFill>
                  <a:schemeClr val="tx1"/>
                </a:solidFill>
              </a:rPr>
              <a:t> exemplifies </a:t>
            </a:r>
            <a:r>
              <a:rPr lang="en-GB" sz="1200" dirty="0">
                <a:solidFill>
                  <a:schemeClr val="tx1"/>
                </a:solidFill>
              </a:rPr>
              <a:t>the effectiveness </a:t>
            </a:r>
            <a:r>
              <a:rPr lang="en-GB" sz="1200" dirty="0" smtClean="0">
                <a:solidFill>
                  <a:schemeClr val="tx1"/>
                </a:solidFill>
              </a:rPr>
              <a:t>principles:  </a:t>
            </a:r>
          </a:p>
          <a:p>
            <a:endParaRPr lang="en-GB" sz="1200" b="1" dirty="0">
              <a:solidFill>
                <a:schemeClr val="tx1"/>
              </a:solidFill>
            </a:endParaRPr>
          </a:p>
          <a:p>
            <a:r>
              <a:rPr lang="en-GB" sz="1200" b="1" dirty="0" smtClean="0">
                <a:solidFill>
                  <a:schemeClr val="tx1"/>
                </a:solidFill>
              </a:rPr>
              <a:t>Co-develop </a:t>
            </a:r>
            <a:r>
              <a:rPr lang="en-GB" sz="1200" b="1" dirty="0">
                <a:solidFill>
                  <a:schemeClr val="tx1"/>
                </a:solidFill>
              </a:rPr>
              <a:t>health &amp; wellbeing and enable </a:t>
            </a:r>
            <a:r>
              <a:rPr lang="en-GB" sz="1200" b="1" dirty="0" smtClean="0">
                <a:solidFill>
                  <a:schemeClr val="tx1"/>
                </a:solidFill>
              </a:rPr>
              <a:t>participation:</a:t>
            </a:r>
          </a:p>
          <a:p>
            <a:r>
              <a:rPr lang="en-GB" sz="1200" dirty="0">
                <a:solidFill>
                  <a:schemeClr val="tx1"/>
                </a:solidFill>
              </a:rPr>
              <a:t> </a:t>
            </a:r>
          </a:p>
          <a:p>
            <a:pPr marL="171450" indent="-171450">
              <a:buFont typeface="Arial" panose="020B0604020202020204" pitchFamily="34" charset="0"/>
              <a:buChar char="•"/>
            </a:pPr>
            <a:r>
              <a:rPr lang="en-GB" sz="1200" dirty="0" smtClean="0">
                <a:solidFill>
                  <a:schemeClr val="tx1"/>
                </a:solidFill>
              </a:rPr>
              <a:t>The COFOR </a:t>
            </a:r>
            <a:r>
              <a:rPr lang="en-GB" sz="1200" dirty="0">
                <a:solidFill>
                  <a:schemeClr val="tx1"/>
                </a:solidFill>
              </a:rPr>
              <a:t>training modules are created by and for experts </a:t>
            </a:r>
            <a:r>
              <a:rPr lang="en-GB" sz="1200" dirty="0" smtClean="0">
                <a:solidFill>
                  <a:schemeClr val="tx1"/>
                </a:solidFill>
              </a:rPr>
              <a:t>of personal </a:t>
            </a:r>
            <a:r>
              <a:rPr lang="en-GB" sz="1200" dirty="0">
                <a:solidFill>
                  <a:schemeClr val="tx1"/>
                </a:solidFill>
              </a:rPr>
              <a:t>experience. These experts are COFOR students but can also be </a:t>
            </a:r>
            <a:r>
              <a:rPr lang="en-GB" sz="1200" dirty="0" smtClean="0">
                <a:solidFill>
                  <a:schemeClr val="tx1"/>
                </a:solidFill>
              </a:rPr>
              <a:t>facilitators.  </a:t>
            </a:r>
            <a:endParaRPr lang="en-GB" sz="1200" dirty="0">
              <a:solidFill>
                <a:schemeClr val="tx1"/>
              </a:solidFill>
            </a:endParaRPr>
          </a:p>
          <a:p>
            <a:pPr marL="171450" indent="-171450">
              <a:buFont typeface="Arial" panose="020B0604020202020204" pitchFamily="34" charset="0"/>
              <a:buChar char="•"/>
            </a:pPr>
            <a:r>
              <a:rPr lang="en-GB" sz="1200" dirty="0" smtClean="0">
                <a:solidFill>
                  <a:schemeClr val="tx1"/>
                </a:solidFill>
              </a:rPr>
              <a:t>COFOR strengthens </a:t>
            </a:r>
            <a:r>
              <a:rPr lang="en-GB" sz="1200" dirty="0">
                <a:solidFill>
                  <a:schemeClr val="tx1"/>
                </a:solidFill>
              </a:rPr>
              <a:t>community-oriented primary </a:t>
            </a:r>
            <a:r>
              <a:rPr lang="en-GB" sz="1200" dirty="0" smtClean="0">
                <a:solidFill>
                  <a:schemeClr val="tx1"/>
                </a:solidFill>
              </a:rPr>
              <a:t>care through the collaboration with the health and social sector. Local alliances with associations, especially peer-support groups are a key aspect of the community building. </a:t>
            </a:r>
          </a:p>
          <a:p>
            <a:pPr marL="171450" indent="-171450">
              <a:buFont typeface="Arial" panose="020B0604020202020204" pitchFamily="34" charset="0"/>
              <a:buChar char="•"/>
            </a:pPr>
            <a:r>
              <a:rPr lang="en-GB" sz="1200" dirty="0" smtClean="0">
                <a:solidFill>
                  <a:schemeClr val="tx1"/>
                </a:solidFill>
              </a:rPr>
              <a:t>COFOR </a:t>
            </a:r>
            <a:r>
              <a:rPr lang="en-GB" sz="1200" dirty="0">
                <a:solidFill>
                  <a:schemeClr val="tx1"/>
                </a:solidFill>
              </a:rPr>
              <a:t>is not a care structure, </a:t>
            </a:r>
            <a:r>
              <a:rPr lang="en-GB" sz="1200" dirty="0" smtClean="0">
                <a:solidFill>
                  <a:schemeClr val="tx1"/>
                </a:solidFill>
              </a:rPr>
              <a:t>the </a:t>
            </a:r>
            <a:r>
              <a:rPr lang="en-GB" sz="1200" dirty="0">
                <a:solidFill>
                  <a:schemeClr val="tx1"/>
                </a:solidFill>
              </a:rPr>
              <a:t>empowerment of people allows them to be actors of their health and disrupts caregiver-patient relations. COFOR emphasizes the skills of the people living with psychiatric disorders </a:t>
            </a:r>
            <a:r>
              <a:rPr lang="en-GB" sz="1200" dirty="0">
                <a:solidFill>
                  <a:schemeClr val="tx1"/>
                </a:solidFill>
              </a:rPr>
              <a:t> (for example with the 5th module: “towards peer-aid professions).</a:t>
            </a:r>
            <a:endParaRPr lang="en-GB" sz="1200" dirty="0">
              <a:solidFill>
                <a:schemeClr val="tx1"/>
              </a:solidFill>
            </a:endParaRPr>
          </a:p>
        </p:txBody>
      </p:sp>
      <p:sp>
        <p:nvSpPr>
          <p:cNvPr id="13" name="TextBox 12"/>
          <p:cNvSpPr txBox="1"/>
          <p:nvPr/>
        </p:nvSpPr>
        <p:spPr>
          <a:xfrm>
            <a:off x="818147" y="5751095"/>
            <a:ext cx="184731" cy="369332"/>
          </a:xfrm>
          <a:prstGeom prst="rect">
            <a:avLst/>
          </a:prstGeom>
          <a:noFill/>
        </p:spPr>
        <p:txBody>
          <a:bodyPr wrap="none" rtlCol="0">
            <a:spAutoFit/>
          </a:bodyPr>
          <a:lstStyle/>
          <a:p>
            <a:endParaRPr lang="en-GB" dirty="0"/>
          </a:p>
        </p:txBody>
      </p:sp>
      <p:pic>
        <p:nvPicPr>
          <p:cNvPr id="10" name="Picture 9">
            <a:extLst>
              <a:ext uri="{FF2B5EF4-FFF2-40B4-BE49-F238E27FC236}">
                <a16:creationId xmlns:a16="http://schemas.microsoft.com/office/drawing/2014/main" id="{2C932B09-B7C0-45CA-9313-8E97A93C42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9693394"/>
            <a:ext cx="6694227" cy="204216"/>
          </a:xfrm>
          <a:prstGeom prst="rect">
            <a:avLst/>
          </a:prstGeom>
        </p:spPr>
      </p:pic>
      <p:sp>
        <p:nvSpPr>
          <p:cNvPr id="12" name="TextBox 11"/>
          <p:cNvSpPr txBox="1"/>
          <p:nvPr/>
        </p:nvSpPr>
        <p:spPr>
          <a:xfrm>
            <a:off x="6082536" y="9666317"/>
            <a:ext cx="530915" cy="246221"/>
          </a:xfrm>
          <a:prstGeom prst="rect">
            <a:avLst/>
          </a:prstGeom>
          <a:noFill/>
        </p:spPr>
        <p:txBody>
          <a:bodyPr wrap="none" rtlCol="0">
            <a:spAutoFit/>
          </a:bodyPr>
          <a:lstStyle/>
          <a:p>
            <a:r>
              <a:rPr lang="en-GB" sz="1000" dirty="0" smtClean="0"/>
              <a:t>Page 4</a:t>
            </a:r>
            <a:endParaRPr lang="en-GB" sz="1000" dirty="0"/>
          </a:p>
        </p:txBody>
      </p:sp>
      <p:sp>
        <p:nvSpPr>
          <p:cNvPr id="2" name="TextBox 1"/>
          <p:cNvSpPr txBox="1"/>
          <p:nvPr/>
        </p:nvSpPr>
        <p:spPr>
          <a:xfrm>
            <a:off x="354843" y="9179414"/>
            <a:ext cx="2250616" cy="276999"/>
          </a:xfrm>
          <a:prstGeom prst="rect">
            <a:avLst/>
          </a:prstGeom>
          <a:noFill/>
        </p:spPr>
        <p:txBody>
          <a:bodyPr wrap="none" rtlCol="0">
            <a:spAutoFit/>
          </a:bodyPr>
          <a:lstStyle/>
          <a:p>
            <a:r>
              <a:rPr lang="en-GB" sz="1200" dirty="0">
                <a:hlinkClick r:id="rId6"/>
              </a:rPr>
              <a:t>[1]</a:t>
            </a:r>
            <a:r>
              <a:rPr lang="en-GB" sz="1200" dirty="0"/>
              <a:t> See </a:t>
            </a:r>
            <a:r>
              <a:rPr lang="en-GB" sz="1200" dirty="0" err="1">
                <a:hlinkClick r:id="rId7"/>
              </a:rPr>
              <a:t>TransForm</a:t>
            </a:r>
            <a:r>
              <a:rPr lang="en-GB" sz="1200" dirty="0">
                <a:hlinkClick r:id="rId7"/>
              </a:rPr>
              <a:t> Strategy </a:t>
            </a:r>
            <a:r>
              <a:rPr lang="en-GB" sz="1200" dirty="0" smtClean="0">
                <a:hlinkClick r:id="rId7"/>
              </a:rPr>
              <a:t>Pape</a:t>
            </a:r>
            <a:r>
              <a:rPr lang="en-GB" sz="1200" dirty="0" smtClean="0"/>
              <a:t>r</a:t>
            </a:r>
            <a:endParaRPr lang="en-GB" sz="1200" dirty="0"/>
          </a:p>
        </p:txBody>
      </p:sp>
    </p:spTree>
    <p:extLst>
      <p:ext uri="{BB962C8B-B14F-4D97-AF65-F5344CB8AC3E}">
        <p14:creationId xmlns:p14="http://schemas.microsoft.com/office/powerpoint/2010/main" val="244247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nsform Integrated Community Car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843" y="371421"/>
            <a:ext cx="1441874" cy="454970"/>
          </a:xfrm>
          <a:prstGeom prst="rect">
            <a:avLst/>
          </a:prstGeom>
          <a:noFill/>
          <a:ln>
            <a:noFill/>
          </a:ln>
        </p:spPr>
      </p:pic>
      <p:sp>
        <p:nvSpPr>
          <p:cNvPr id="9" name="TextBox 8"/>
          <p:cNvSpPr txBox="1"/>
          <p:nvPr/>
        </p:nvSpPr>
        <p:spPr>
          <a:xfrm>
            <a:off x="354843" y="1178418"/>
            <a:ext cx="5791329" cy="369332"/>
          </a:xfrm>
          <a:prstGeom prst="rect">
            <a:avLst/>
          </a:prstGeom>
          <a:noFill/>
        </p:spPr>
        <p:txBody>
          <a:bodyPr wrap="none" rtlCol="0">
            <a:spAutoFit/>
          </a:bodyPr>
          <a:lstStyle>
            <a:defPPr>
              <a:defRPr lang="en-US"/>
            </a:defPPr>
            <a:lvl1pPr>
              <a:defRPr b="1">
                <a:solidFill>
                  <a:srgbClr val="2D6A93"/>
                </a:solidFill>
              </a:defRPr>
            </a:lvl1pPr>
          </a:lstStyle>
          <a:p>
            <a:r>
              <a:rPr lang="en-GB" dirty="0">
                <a:solidFill>
                  <a:srgbClr val="388E84"/>
                </a:solidFill>
              </a:rPr>
              <a:t>Implementation of the 7 ICC Effectiveness </a:t>
            </a:r>
            <a:r>
              <a:rPr lang="en-GB" dirty="0" smtClean="0">
                <a:solidFill>
                  <a:srgbClr val="388E84"/>
                </a:solidFill>
              </a:rPr>
              <a:t>principles cont’d</a:t>
            </a:r>
            <a:endParaRPr lang="en-GB" dirty="0">
              <a:solidFill>
                <a:srgbClr val="388E84"/>
              </a:solidFill>
            </a:endParaRPr>
          </a:p>
        </p:txBody>
      </p:sp>
      <p:cxnSp>
        <p:nvCxnSpPr>
          <p:cNvPr id="11" name="Straight Connector 10"/>
          <p:cNvCxnSpPr/>
          <p:nvPr/>
        </p:nvCxnSpPr>
        <p:spPr>
          <a:xfrm>
            <a:off x="410948" y="1547750"/>
            <a:ext cx="5671588" cy="0"/>
          </a:xfrm>
          <a:prstGeom prst="line">
            <a:avLst/>
          </a:prstGeom>
          <a:ln w="19050">
            <a:solidFill>
              <a:srgbClr val="388E84"/>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79500" y="1771874"/>
            <a:ext cx="5735224" cy="2844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chemeClr val="tx1"/>
                </a:solidFill>
              </a:rPr>
              <a:t>Building </a:t>
            </a:r>
            <a:r>
              <a:rPr lang="en-GB" sz="1200" b="1" dirty="0">
                <a:solidFill>
                  <a:schemeClr val="tx1"/>
                </a:solidFill>
              </a:rPr>
              <a:t>resilient </a:t>
            </a:r>
            <a:r>
              <a:rPr lang="en-GB" sz="1200" b="1" dirty="0" smtClean="0">
                <a:solidFill>
                  <a:schemeClr val="tx1"/>
                </a:solidFill>
              </a:rPr>
              <a:t>communities </a:t>
            </a:r>
            <a:r>
              <a:rPr lang="en-GB" sz="1200" dirty="0" smtClean="0">
                <a:solidFill>
                  <a:schemeClr val="tx1"/>
                </a:solidFill>
              </a:rPr>
              <a:t>through:</a:t>
            </a:r>
          </a:p>
          <a:p>
            <a:endParaRPr lang="en-GB" sz="1200" dirty="0">
              <a:solidFill>
                <a:schemeClr val="tx1"/>
              </a:solidFill>
            </a:endParaRPr>
          </a:p>
          <a:p>
            <a:r>
              <a:rPr lang="en-GB" sz="1200" dirty="0">
                <a:solidFill>
                  <a:schemeClr val="tx1"/>
                </a:solidFill>
              </a:rPr>
              <a:t>The approach is to allow individuals to preserve their health learning to live with their mental disorders. This </a:t>
            </a:r>
            <a:r>
              <a:rPr lang="en-GB" sz="1200" dirty="0" smtClean="0">
                <a:solidFill>
                  <a:schemeClr val="tx1"/>
                </a:solidFill>
              </a:rPr>
              <a:t>includes, </a:t>
            </a:r>
            <a:r>
              <a:rPr lang="en-GB" sz="1200" dirty="0">
                <a:solidFill>
                  <a:schemeClr val="tx1"/>
                </a:solidFill>
              </a:rPr>
              <a:t>for </a:t>
            </a:r>
            <a:r>
              <a:rPr lang="en-GB" sz="1200" dirty="0" smtClean="0">
                <a:solidFill>
                  <a:schemeClr val="tx1"/>
                </a:solidFill>
              </a:rPr>
              <a:t>instance, </a:t>
            </a:r>
            <a:r>
              <a:rPr lang="en-GB" sz="1200" dirty="0">
                <a:solidFill>
                  <a:schemeClr val="tx1"/>
                </a:solidFill>
              </a:rPr>
              <a:t>modules on risk reduction, on </a:t>
            </a:r>
            <a:r>
              <a:rPr lang="en-GB" sz="1200" dirty="0" smtClean="0">
                <a:solidFill>
                  <a:schemeClr val="tx1"/>
                </a:solidFill>
              </a:rPr>
              <a:t>human </a:t>
            </a:r>
            <a:r>
              <a:rPr lang="en-GB" sz="1200" dirty="0">
                <a:solidFill>
                  <a:schemeClr val="tx1"/>
                </a:solidFill>
              </a:rPr>
              <a:t>rights, or on the Hearing Voices Movement. </a:t>
            </a:r>
            <a:endParaRPr lang="en-GB" sz="1200" dirty="0" smtClean="0">
              <a:solidFill>
                <a:schemeClr val="tx1"/>
              </a:solidFill>
            </a:endParaRPr>
          </a:p>
          <a:p>
            <a:endParaRPr lang="en-GB" sz="1200" dirty="0">
              <a:solidFill>
                <a:schemeClr val="tx1"/>
              </a:solidFill>
            </a:endParaRPr>
          </a:p>
          <a:p>
            <a:r>
              <a:rPr lang="en-GB" sz="1200" dirty="0" smtClean="0">
                <a:solidFill>
                  <a:schemeClr val="tx1"/>
                </a:solidFill>
              </a:rPr>
              <a:t>COFOR joins </a:t>
            </a:r>
            <a:r>
              <a:rPr lang="en-GB" sz="1200" dirty="0">
                <a:solidFill>
                  <a:schemeClr val="tx1"/>
                </a:solidFill>
              </a:rPr>
              <a:t>people affected by mental disorders, caregivers and social workers </a:t>
            </a:r>
            <a:r>
              <a:rPr lang="en-GB" sz="1200" dirty="0" smtClean="0">
                <a:solidFill>
                  <a:schemeClr val="tx1"/>
                </a:solidFill>
              </a:rPr>
              <a:t>together to cooperate with shared goals.</a:t>
            </a:r>
            <a:endParaRPr lang="en-GB" sz="1200" dirty="0">
              <a:solidFill>
                <a:schemeClr val="tx1"/>
              </a:solidFill>
            </a:endParaRPr>
          </a:p>
          <a:p>
            <a:r>
              <a:rPr lang="en-GB" sz="1200" dirty="0">
                <a:solidFill>
                  <a:schemeClr val="tx1"/>
                </a:solidFill>
              </a:rPr>
              <a:t>Since September 2019, COFOR has notably trained 200 professionals in recovery-oriented psychiatric practices.</a:t>
            </a:r>
          </a:p>
          <a:p>
            <a:endParaRPr lang="en-GB" sz="1200" dirty="0">
              <a:solidFill>
                <a:schemeClr val="tx1"/>
              </a:solidFill>
            </a:endParaRPr>
          </a:p>
          <a:p>
            <a:r>
              <a:rPr lang="en-GB" sz="1200" dirty="0" smtClean="0">
                <a:solidFill>
                  <a:schemeClr val="tx1"/>
                </a:solidFill>
              </a:rPr>
              <a:t>COFOR </a:t>
            </a:r>
            <a:r>
              <a:rPr lang="en-GB" sz="1200" dirty="0">
                <a:solidFill>
                  <a:schemeClr val="tx1"/>
                </a:solidFill>
              </a:rPr>
              <a:t>does not intervene </a:t>
            </a:r>
            <a:r>
              <a:rPr lang="en-GB" sz="1200" dirty="0" smtClean="0">
                <a:solidFill>
                  <a:schemeClr val="tx1"/>
                </a:solidFill>
              </a:rPr>
              <a:t>in the development </a:t>
            </a:r>
            <a:r>
              <a:rPr lang="en-GB" sz="1200" dirty="0">
                <a:solidFill>
                  <a:schemeClr val="tx1"/>
                </a:solidFill>
              </a:rPr>
              <a:t>of legal and financial conditions on the macro level, but only on the micro level. The </a:t>
            </a:r>
            <a:r>
              <a:rPr lang="en-GB" sz="1200" dirty="0" smtClean="0">
                <a:solidFill>
                  <a:schemeClr val="tx1"/>
                </a:solidFill>
              </a:rPr>
              <a:t>training provided </a:t>
            </a:r>
            <a:r>
              <a:rPr lang="en-GB" sz="1200" dirty="0">
                <a:solidFill>
                  <a:schemeClr val="tx1"/>
                </a:solidFill>
              </a:rPr>
              <a:t>contributes </a:t>
            </a:r>
            <a:r>
              <a:rPr lang="en-GB" sz="1200" dirty="0" smtClean="0">
                <a:solidFill>
                  <a:schemeClr val="tx1"/>
                </a:solidFill>
              </a:rPr>
              <a:t>to a self-help and co-participatory approach, </a:t>
            </a:r>
            <a:r>
              <a:rPr lang="en-GB" sz="1200" dirty="0">
                <a:solidFill>
                  <a:schemeClr val="tx1"/>
                </a:solidFill>
              </a:rPr>
              <a:t>in particular the module on human </a:t>
            </a:r>
            <a:r>
              <a:rPr lang="en-GB" sz="1200" dirty="0" smtClean="0">
                <a:solidFill>
                  <a:schemeClr val="tx1"/>
                </a:solidFill>
              </a:rPr>
              <a:t>rights.  A </a:t>
            </a:r>
            <a:r>
              <a:rPr lang="en-GB" sz="1200" dirty="0">
                <a:solidFill>
                  <a:schemeClr val="tx1"/>
                </a:solidFill>
              </a:rPr>
              <a:t>financial reward </a:t>
            </a:r>
            <a:r>
              <a:rPr lang="en-GB" sz="1200" dirty="0" smtClean="0">
                <a:solidFill>
                  <a:schemeClr val="tx1"/>
                </a:solidFill>
              </a:rPr>
              <a:t>is given </a:t>
            </a:r>
            <a:r>
              <a:rPr lang="en-GB" sz="1200" dirty="0">
                <a:solidFill>
                  <a:schemeClr val="tx1"/>
                </a:solidFill>
              </a:rPr>
              <a:t>to each student who completes their </a:t>
            </a:r>
            <a:r>
              <a:rPr lang="en-GB" sz="1200" dirty="0" smtClean="0">
                <a:solidFill>
                  <a:schemeClr val="tx1"/>
                </a:solidFill>
              </a:rPr>
              <a:t>course. </a:t>
            </a:r>
          </a:p>
        </p:txBody>
      </p:sp>
      <p:pic>
        <p:nvPicPr>
          <p:cNvPr id="8" name="Picture 7">
            <a:extLst>
              <a:ext uri="{FF2B5EF4-FFF2-40B4-BE49-F238E27FC236}">
                <a16:creationId xmlns:a16="http://schemas.microsoft.com/office/drawing/2014/main" id="{2C932B09-B7C0-45CA-9313-8E97A93C42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693394"/>
            <a:ext cx="6694227" cy="204216"/>
          </a:xfrm>
          <a:prstGeom prst="rect">
            <a:avLst/>
          </a:prstGeom>
        </p:spPr>
      </p:pic>
      <p:sp>
        <p:nvSpPr>
          <p:cNvPr id="10" name="TextBox 9"/>
          <p:cNvSpPr txBox="1"/>
          <p:nvPr/>
        </p:nvSpPr>
        <p:spPr>
          <a:xfrm>
            <a:off x="6082536" y="9666317"/>
            <a:ext cx="530915" cy="246221"/>
          </a:xfrm>
          <a:prstGeom prst="rect">
            <a:avLst/>
          </a:prstGeom>
          <a:noFill/>
        </p:spPr>
        <p:txBody>
          <a:bodyPr wrap="none" rtlCol="0">
            <a:spAutoFit/>
          </a:bodyPr>
          <a:lstStyle/>
          <a:p>
            <a:r>
              <a:rPr lang="en-GB" sz="1000" dirty="0" smtClean="0"/>
              <a:t>Page 5</a:t>
            </a:r>
            <a:endParaRPr lang="en-GB" sz="1000" dirty="0"/>
          </a:p>
        </p:txBody>
      </p:sp>
      <p:sp>
        <p:nvSpPr>
          <p:cNvPr id="2" name="TextBox 1"/>
          <p:cNvSpPr txBox="1"/>
          <p:nvPr/>
        </p:nvSpPr>
        <p:spPr>
          <a:xfrm>
            <a:off x="445224" y="5108466"/>
            <a:ext cx="5803776" cy="3416320"/>
          </a:xfrm>
          <a:prstGeom prst="rect">
            <a:avLst/>
          </a:prstGeom>
          <a:noFill/>
        </p:spPr>
        <p:txBody>
          <a:bodyPr wrap="square" rtlCol="0">
            <a:spAutoFit/>
          </a:bodyPr>
          <a:lstStyle/>
          <a:p>
            <a:r>
              <a:rPr lang="en-GB" sz="1200" b="1" dirty="0" smtClean="0"/>
              <a:t>Monitor, evaluate &amp; adapt</a:t>
            </a:r>
          </a:p>
          <a:p>
            <a:endParaRPr lang="en-GB" sz="1200" dirty="0" smtClean="0"/>
          </a:p>
          <a:p>
            <a:r>
              <a:rPr lang="en-GB" sz="1200" dirty="0" smtClean="0"/>
              <a:t>COFOR performs </a:t>
            </a:r>
            <a:r>
              <a:rPr lang="en-GB" sz="1200" dirty="0"/>
              <a:t>evaluation </a:t>
            </a:r>
            <a:r>
              <a:rPr lang="en-GB" sz="1200" dirty="0" smtClean="0"/>
              <a:t>on </a:t>
            </a:r>
            <a:r>
              <a:rPr lang="en-GB" sz="1200" dirty="0"/>
              <a:t>several levels</a:t>
            </a:r>
            <a:r>
              <a:rPr lang="en-GB" sz="1200" dirty="0" smtClean="0"/>
              <a:t>:</a:t>
            </a:r>
          </a:p>
          <a:p>
            <a:endParaRPr lang="en-GB" sz="1200" dirty="0"/>
          </a:p>
          <a:p>
            <a:pPr marL="171450" indent="-171450">
              <a:buFont typeface="Arial" panose="020B0604020202020204" pitchFamily="34" charset="0"/>
              <a:buChar char="•"/>
            </a:pPr>
            <a:r>
              <a:rPr lang="en-GB" sz="1200" dirty="0" smtClean="0"/>
              <a:t>End </a:t>
            </a:r>
            <a:r>
              <a:rPr lang="en-GB" sz="1200" dirty="0"/>
              <a:t>of term evaluation by students: written and oral evaluation, which gives their opinion on the modules and the </a:t>
            </a:r>
            <a:r>
              <a:rPr lang="en-GB" sz="1200" dirty="0" smtClean="0"/>
              <a:t>facilitation </a:t>
            </a:r>
            <a:r>
              <a:rPr lang="en-GB" sz="1200" dirty="0"/>
              <a:t>team. This evaluation is taken into account to continuously readjust the training </a:t>
            </a:r>
            <a:r>
              <a:rPr lang="en-GB" sz="1200" dirty="0" smtClean="0"/>
              <a:t>modules</a:t>
            </a:r>
          </a:p>
          <a:p>
            <a:endParaRPr lang="en-GB" sz="1200" dirty="0"/>
          </a:p>
          <a:p>
            <a:pPr marL="171450" indent="-171450">
              <a:buFont typeface="Arial" panose="020B0604020202020204" pitchFamily="34" charset="0"/>
              <a:buChar char="•"/>
            </a:pPr>
            <a:r>
              <a:rPr lang="en-GB" sz="1200" dirty="0" smtClean="0"/>
              <a:t>Sociodemographic </a:t>
            </a:r>
            <a:r>
              <a:rPr lang="en-GB" sz="1200" dirty="0"/>
              <a:t>data on </a:t>
            </a:r>
            <a:r>
              <a:rPr lang="en-GB" sz="1200" dirty="0" smtClean="0"/>
              <a:t>students</a:t>
            </a:r>
          </a:p>
          <a:p>
            <a:endParaRPr lang="en-GB" sz="1200" dirty="0"/>
          </a:p>
          <a:p>
            <a:pPr marL="171450" indent="-171450">
              <a:buFont typeface="Arial" panose="020B0604020202020204" pitchFamily="34" charset="0"/>
              <a:buChar char="•"/>
            </a:pPr>
            <a:r>
              <a:rPr lang="en-GB" sz="1200" dirty="0" smtClean="0"/>
              <a:t>Quantitative evaluations </a:t>
            </a:r>
            <a:r>
              <a:rPr lang="en-GB" sz="1200" dirty="0"/>
              <a:t>that </a:t>
            </a:r>
            <a:r>
              <a:rPr lang="en-GB" sz="1200" dirty="0" smtClean="0"/>
              <a:t>analyse </a:t>
            </a:r>
            <a:r>
              <a:rPr lang="en-GB" sz="1200" dirty="0"/>
              <a:t>the impact of COFOR on stigma, self-stigma, well-being, empowerment and </a:t>
            </a:r>
            <a:r>
              <a:rPr lang="en-GB" sz="1200" dirty="0" smtClean="0"/>
              <a:t>recovery</a:t>
            </a:r>
          </a:p>
          <a:p>
            <a:endParaRPr lang="en-GB" sz="1200" dirty="0"/>
          </a:p>
          <a:p>
            <a:pPr marL="171450" indent="-171450">
              <a:buFont typeface="Arial" panose="020B0604020202020204" pitchFamily="34" charset="0"/>
              <a:buChar char="•"/>
            </a:pPr>
            <a:r>
              <a:rPr lang="en-GB" sz="1200" dirty="0" smtClean="0"/>
              <a:t>Qualitative evaluations </a:t>
            </a:r>
            <a:r>
              <a:rPr lang="en-GB" sz="1200" dirty="0"/>
              <a:t>carried out by a sociologist through individual </a:t>
            </a:r>
            <a:r>
              <a:rPr lang="en-GB" sz="1200" dirty="0" smtClean="0"/>
              <a:t>interviews</a:t>
            </a:r>
          </a:p>
          <a:p>
            <a:endParaRPr lang="en-GB" sz="1200" dirty="0"/>
          </a:p>
          <a:p>
            <a:pPr marL="171450" indent="-171450">
              <a:buFont typeface="Arial" panose="020B0604020202020204" pitchFamily="34" charset="0"/>
              <a:buChar char="•"/>
            </a:pPr>
            <a:r>
              <a:rPr lang="en-GB" sz="1200" dirty="0" smtClean="0"/>
              <a:t>Integration </a:t>
            </a:r>
            <a:r>
              <a:rPr lang="en-GB" sz="1200" dirty="0"/>
              <a:t>of COFOR in the national evaluation of the Ministry of Health on health autonomy (end expected in 2021).</a:t>
            </a:r>
          </a:p>
          <a:p>
            <a:r>
              <a:rPr lang="en-GB" sz="1200" b="1" dirty="0" smtClean="0"/>
              <a:t> </a:t>
            </a:r>
          </a:p>
        </p:txBody>
      </p:sp>
    </p:spTree>
    <p:extLst>
      <p:ext uri="{BB962C8B-B14F-4D97-AF65-F5344CB8AC3E}">
        <p14:creationId xmlns:p14="http://schemas.microsoft.com/office/powerpoint/2010/main" val="260555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nsform Integrated Community Car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843" y="371421"/>
            <a:ext cx="1441874" cy="454970"/>
          </a:xfrm>
          <a:prstGeom prst="rect">
            <a:avLst/>
          </a:prstGeom>
          <a:noFill/>
          <a:ln>
            <a:noFill/>
          </a:ln>
        </p:spPr>
      </p:pic>
      <p:pic>
        <p:nvPicPr>
          <p:cNvPr id="8" name="Picture 7">
            <a:extLst>
              <a:ext uri="{FF2B5EF4-FFF2-40B4-BE49-F238E27FC236}">
                <a16:creationId xmlns:a16="http://schemas.microsoft.com/office/drawing/2014/main" id="{2C932B09-B7C0-45CA-9313-8E97A93C42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693394"/>
            <a:ext cx="6694227" cy="204216"/>
          </a:xfrm>
          <a:prstGeom prst="rect">
            <a:avLst/>
          </a:prstGeom>
        </p:spPr>
      </p:pic>
      <p:sp>
        <p:nvSpPr>
          <p:cNvPr id="10" name="TextBox 9"/>
          <p:cNvSpPr txBox="1"/>
          <p:nvPr/>
        </p:nvSpPr>
        <p:spPr>
          <a:xfrm>
            <a:off x="6082536" y="9666317"/>
            <a:ext cx="530915" cy="246221"/>
          </a:xfrm>
          <a:prstGeom prst="rect">
            <a:avLst/>
          </a:prstGeom>
          <a:noFill/>
        </p:spPr>
        <p:txBody>
          <a:bodyPr wrap="none" rtlCol="0">
            <a:spAutoFit/>
          </a:bodyPr>
          <a:lstStyle/>
          <a:p>
            <a:r>
              <a:rPr lang="en-GB" sz="1000" dirty="0" smtClean="0"/>
              <a:t>Page 6</a:t>
            </a:r>
            <a:endParaRPr lang="en-GB" sz="1000" dirty="0"/>
          </a:p>
        </p:txBody>
      </p:sp>
      <p:sp>
        <p:nvSpPr>
          <p:cNvPr id="12" name="TextBox 11"/>
          <p:cNvSpPr txBox="1"/>
          <p:nvPr/>
        </p:nvSpPr>
        <p:spPr>
          <a:xfrm>
            <a:off x="354843" y="1178418"/>
            <a:ext cx="1044645" cy="369332"/>
          </a:xfrm>
          <a:prstGeom prst="rect">
            <a:avLst/>
          </a:prstGeom>
          <a:noFill/>
        </p:spPr>
        <p:txBody>
          <a:bodyPr wrap="none" rtlCol="0">
            <a:spAutoFit/>
          </a:bodyPr>
          <a:lstStyle>
            <a:defPPr>
              <a:defRPr lang="en-US"/>
            </a:defPPr>
            <a:lvl1pPr>
              <a:defRPr b="1">
                <a:solidFill>
                  <a:srgbClr val="2D6A93"/>
                </a:solidFill>
              </a:defRPr>
            </a:lvl1pPr>
          </a:lstStyle>
          <a:p>
            <a:r>
              <a:rPr lang="en-GB" dirty="0" smtClean="0">
                <a:solidFill>
                  <a:srgbClr val="388E84"/>
                </a:solidFill>
              </a:rPr>
              <a:t>Typology</a:t>
            </a:r>
            <a:endParaRPr lang="en-GB" dirty="0">
              <a:solidFill>
                <a:srgbClr val="388E84"/>
              </a:solidFill>
            </a:endParaRPr>
          </a:p>
        </p:txBody>
      </p:sp>
      <p:cxnSp>
        <p:nvCxnSpPr>
          <p:cNvPr id="13" name="Straight Connector 12"/>
          <p:cNvCxnSpPr/>
          <p:nvPr/>
        </p:nvCxnSpPr>
        <p:spPr>
          <a:xfrm>
            <a:off x="410948" y="1547750"/>
            <a:ext cx="988540" cy="0"/>
          </a:xfrm>
          <a:prstGeom prst="line">
            <a:avLst/>
          </a:prstGeom>
          <a:ln w="19050">
            <a:solidFill>
              <a:srgbClr val="388E84"/>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11318" y="1858937"/>
            <a:ext cx="5671588" cy="1015663"/>
          </a:xfrm>
          <a:prstGeom prst="rect">
            <a:avLst/>
          </a:prstGeom>
        </p:spPr>
        <p:txBody>
          <a:bodyPr wrap="square">
            <a:spAutoFit/>
          </a:bodyPr>
          <a:lstStyle/>
          <a:p>
            <a:r>
              <a:rPr lang="en-GB" sz="1200" dirty="0"/>
              <a:t>The </a:t>
            </a:r>
            <a:r>
              <a:rPr lang="en-GB" sz="1200" dirty="0" err="1"/>
              <a:t>TransForm</a:t>
            </a:r>
            <a:r>
              <a:rPr lang="en-GB" sz="1200" dirty="0"/>
              <a:t> project developed three main dimensions (drivers, focus and ingredients) that characterise the ICC practices. The assessment of these dimensions is visualised in a slider model. The slider bars illustrate how the various practices of ICC can be positioned on these core dimensions.</a:t>
            </a:r>
          </a:p>
          <a:p>
            <a:endParaRPr lang="en-GB" sz="1200" dirty="0"/>
          </a:p>
        </p:txBody>
      </p:sp>
      <p:pic>
        <p:nvPicPr>
          <p:cNvPr id="2" name="Picture 1"/>
          <p:cNvPicPr>
            <a:picLocks noChangeAspect="1"/>
          </p:cNvPicPr>
          <p:nvPr/>
        </p:nvPicPr>
        <p:blipFill>
          <a:blip r:embed="rId4"/>
          <a:stretch>
            <a:fillRect/>
          </a:stretch>
        </p:blipFill>
        <p:spPr>
          <a:xfrm>
            <a:off x="354843" y="2874600"/>
            <a:ext cx="6119997" cy="5681010"/>
          </a:xfrm>
          <a:prstGeom prst="rect">
            <a:avLst/>
          </a:prstGeom>
        </p:spPr>
      </p:pic>
    </p:spTree>
    <p:extLst>
      <p:ext uri="{BB962C8B-B14F-4D97-AF65-F5344CB8AC3E}">
        <p14:creationId xmlns:p14="http://schemas.microsoft.com/office/powerpoint/2010/main" val="3690735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Transform Integrated Community Ca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43" y="371421"/>
            <a:ext cx="1441874" cy="454970"/>
          </a:xfrm>
          <a:prstGeom prst="rect">
            <a:avLst/>
          </a:prstGeom>
          <a:noFill/>
          <a:ln>
            <a:noFill/>
          </a:ln>
        </p:spPr>
      </p:pic>
      <p:pic>
        <p:nvPicPr>
          <p:cNvPr id="8" name="Picture 7">
            <a:extLst>
              <a:ext uri="{FF2B5EF4-FFF2-40B4-BE49-F238E27FC236}">
                <a16:creationId xmlns:a16="http://schemas.microsoft.com/office/drawing/2014/main" id="{2C932B09-B7C0-45CA-9313-8E97A93C42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9693394"/>
            <a:ext cx="6694227" cy="204216"/>
          </a:xfrm>
          <a:prstGeom prst="rect">
            <a:avLst/>
          </a:prstGeom>
        </p:spPr>
      </p:pic>
      <p:sp>
        <p:nvSpPr>
          <p:cNvPr id="10" name="TextBox 9"/>
          <p:cNvSpPr txBox="1"/>
          <p:nvPr/>
        </p:nvSpPr>
        <p:spPr>
          <a:xfrm>
            <a:off x="6082536" y="9666317"/>
            <a:ext cx="530915" cy="246221"/>
          </a:xfrm>
          <a:prstGeom prst="rect">
            <a:avLst/>
          </a:prstGeom>
          <a:noFill/>
        </p:spPr>
        <p:txBody>
          <a:bodyPr wrap="none" rtlCol="0">
            <a:spAutoFit/>
          </a:bodyPr>
          <a:lstStyle/>
          <a:p>
            <a:r>
              <a:rPr lang="en-GB" sz="1000" dirty="0" smtClean="0"/>
              <a:t>Page 7</a:t>
            </a:r>
            <a:endParaRPr lang="en-GB" sz="1000" dirty="0"/>
          </a:p>
        </p:txBody>
      </p:sp>
      <p:sp>
        <p:nvSpPr>
          <p:cNvPr id="12" name="TextBox 11"/>
          <p:cNvSpPr txBox="1"/>
          <p:nvPr/>
        </p:nvSpPr>
        <p:spPr>
          <a:xfrm>
            <a:off x="480408" y="1616497"/>
            <a:ext cx="1119792" cy="369332"/>
          </a:xfrm>
          <a:prstGeom prst="rect">
            <a:avLst/>
          </a:prstGeom>
          <a:noFill/>
        </p:spPr>
        <p:txBody>
          <a:bodyPr wrap="square" rtlCol="0">
            <a:spAutoFit/>
          </a:bodyPr>
          <a:lstStyle>
            <a:defPPr>
              <a:defRPr lang="en-US"/>
            </a:defPPr>
            <a:lvl1pPr>
              <a:defRPr b="1">
                <a:solidFill>
                  <a:srgbClr val="2D6A93"/>
                </a:solidFill>
              </a:defRPr>
            </a:lvl1pPr>
          </a:lstStyle>
          <a:p>
            <a:r>
              <a:rPr lang="en-GB" dirty="0" smtClean="0">
                <a:solidFill>
                  <a:srgbClr val="388E84"/>
                </a:solidFill>
              </a:rPr>
              <a:t>Funding</a:t>
            </a:r>
            <a:endParaRPr lang="en-GB" dirty="0">
              <a:solidFill>
                <a:srgbClr val="388E84"/>
              </a:solidFill>
            </a:endParaRPr>
          </a:p>
        </p:txBody>
      </p:sp>
      <p:cxnSp>
        <p:nvCxnSpPr>
          <p:cNvPr id="13" name="Straight Connector 12"/>
          <p:cNvCxnSpPr/>
          <p:nvPr/>
        </p:nvCxnSpPr>
        <p:spPr>
          <a:xfrm>
            <a:off x="564565" y="1999367"/>
            <a:ext cx="845138" cy="0"/>
          </a:xfrm>
          <a:prstGeom prst="line">
            <a:avLst/>
          </a:prstGeom>
          <a:ln w="19050">
            <a:solidFill>
              <a:srgbClr val="388E84"/>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80406" y="3133173"/>
            <a:ext cx="2967642" cy="369332"/>
          </a:xfrm>
          <a:prstGeom prst="rect">
            <a:avLst/>
          </a:prstGeom>
          <a:noFill/>
        </p:spPr>
        <p:txBody>
          <a:bodyPr wrap="square" rtlCol="0">
            <a:spAutoFit/>
          </a:bodyPr>
          <a:lstStyle>
            <a:defPPr>
              <a:defRPr lang="en-US"/>
            </a:defPPr>
            <a:lvl1pPr>
              <a:defRPr b="1">
                <a:solidFill>
                  <a:srgbClr val="2D6A93"/>
                </a:solidFill>
              </a:defRPr>
            </a:lvl1pPr>
          </a:lstStyle>
          <a:p>
            <a:r>
              <a:rPr lang="en-GB" dirty="0" smtClean="0">
                <a:solidFill>
                  <a:srgbClr val="388E84"/>
                </a:solidFill>
              </a:rPr>
              <a:t>Governance &amp; Management </a:t>
            </a:r>
            <a:endParaRPr lang="en-GB" dirty="0">
              <a:solidFill>
                <a:srgbClr val="388E84"/>
              </a:solidFill>
            </a:endParaRPr>
          </a:p>
        </p:txBody>
      </p:sp>
      <p:cxnSp>
        <p:nvCxnSpPr>
          <p:cNvPr id="15" name="Straight Connector 14"/>
          <p:cNvCxnSpPr/>
          <p:nvPr/>
        </p:nvCxnSpPr>
        <p:spPr>
          <a:xfrm>
            <a:off x="536511" y="3502505"/>
            <a:ext cx="2594311" cy="0"/>
          </a:xfrm>
          <a:prstGeom prst="line">
            <a:avLst/>
          </a:prstGeom>
          <a:ln w="19050">
            <a:solidFill>
              <a:srgbClr val="388E84"/>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36511" y="3636857"/>
            <a:ext cx="5749987" cy="1754326"/>
          </a:xfrm>
          <a:prstGeom prst="rect">
            <a:avLst/>
          </a:prstGeom>
          <a:noFill/>
        </p:spPr>
        <p:txBody>
          <a:bodyPr wrap="square" rtlCol="0">
            <a:spAutoFit/>
          </a:bodyPr>
          <a:lstStyle/>
          <a:p>
            <a:r>
              <a:rPr lang="en-GB" sz="1200" dirty="0"/>
              <a:t>Partners are: </a:t>
            </a:r>
          </a:p>
          <a:p>
            <a:pPr marL="171450" indent="-171450">
              <a:buFont typeface="Arial" panose="020B0604020202020204" pitchFamily="34" charset="0"/>
              <a:buChar char="•"/>
            </a:pPr>
            <a:r>
              <a:rPr lang="en-GB" sz="1200" dirty="0"/>
              <a:t>a local NGO of users and family of users (</a:t>
            </a:r>
            <a:r>
              <a:rPr lang="en-GB" sz="1200" dirty="0" err="1"/>
              <a:t>Solidarité</a:t>
            </a:r>
            <a:r>
              <a:rPr lang="en-GB" sz="1200" dirty="0"/>
              <a:t> Rehabilitation)</a:t>
            </a:r>
          </a:p>
          <a:p>
            <a:pPr marL="171450" indent="-171450">
              <a:buFont typeface="Arial" panose="020B0604020202020204" pitchFamily="34" charset="0"/>
              <a:buChar char="•"/>
            </a:pPr>
            <a:r>
              <a:rPr lang="en-GB" sz="1200" dirty="0"/>
              <a:t>a school of social work: (IRTS)</a:t>
            </a:r>
          </a:p>
          <a:p>
            <a:pPr marL="171450" indent="-171450">
              <a:buFont typeface="Arial" panose="020B0604020202020204" pitchFamily="34" charset="0"/>
              <a:buChar char="•"/>
            </a:pPr>
            <a:r>
              <a:rPr lang="en-GB" sz="1200" dirty="0"/>
              <a:t>a research center: (EA3279 in Aix-Marseille University) </a:t>
            </a:r>
          </a:p>
          <a:p>
            <a:pPr marL="171450" indent="-171450">
              <a:buFont typeface="Arial" panose="020B0604020202020204" pitchFamily="34" charset="0"/>
              <a:buChar char="•"/>
            </a:pPr>
            <a:r>
              <a:rPr lang="en-GB" sz="1200" dirty="0"/>
              <a:t>a public hospital: (AP-HM) </a:t>
            </a:r>
          </a:p>
          <a:p>
            <a:endParaRPr lang="en-GB" sz="1200" dirty="0"/>
          </a:p>
          <a:p>
            <a:r>
              <a:rPr lang="en-GB" sz="1200" dirty="0"/>
              <a:t>The </a:t>
            </a:r>
            <a:r>
              <a:rPr lang="en-GB" sz="1200" dirty="0" smtClean="0"/>
              <a:t>governance of the training </a:t>
            </a:r>
            <a:r>
              <a:rPr lang="en-GB" sz="1200" dirty="0"/>
              <a:t>is transparent and democratic, with strong involvement of students in </a:t>
            </a:r>
            <a:r>
              <a:rPr lang="en-GB" sz="1200" dirty="0" smtClean="0"/>
              <a:t>the Management </a:t>
            </a:r>
            <a:r>
              <a:rPr lang="en-GB" sz="1200" dirty="0"/>
              <a:t>Committee </a:t>
            </a:r>
            <a:r>
              <a:rPr lang="en-GB" sz="1200" dirty="0" smtClean="0"/>
              <a:t>that meets weekly, where all decisions are made.</a:t>
            </a:r>
            <a:endParaRPr lang="en-GB" sz="1200" dirty="0"/>
          </a:p>
        </p:txBody>
      </p:sp>
      <p:sp>
        <p:nvSpPr>
          <p:cNvPr id="5" name="TextBox 4"/>
          <p:cNvSpPr txBox="1"/>
          <p:nvPr/>
        </p:nvSpPr>
        <p:spPr>
          <a:xfrm>
            <a:off x="499761" y="2213210"/>
            <a:ext cx="5786737" cy="461665"/>
          </a:xfrm>
          <a:prstGeom prst="rect">
            <a:avLst/>
          </a:prstGeom>
          <a:noFill/>
        </p:spPr>
        <p:txBody>
          <a:bodyPr wrap="square" rtlCol="0">
            <a:spAutoFit/>
          </a:bodyPr>
          <a:lstStyle/>
          <a:p>
            <a:r>
              <a:rPr lang="en-GB" sz="1200" dirty="0" smtClean="0"/>
              <a:t>Funding is provided by the DGS </a:t>
            </a:r>
            <a:r>
              <a:rPr lang="en-GB" sz="1200" dirty="0"/>
              <a:t>(Directorate General of Health) and </a:t>
            </a:r>
            <a:r>
              <a:rPr lang="en-GB" sz="1200" dirty="0" err="1" smtClean="0"/>
              <a:t>Fondation</a:t>
            </a:r>
            <a:r>
              <a:rPr lang="en-GB" sz="1200" dirty="0" smtClean="0"/>
              <a:t> de France. </a:t>
            </a:r>
            <a:endParaRPr lang="en-GB" sz="1200" dirty="0"/>
          </a:p>
          <a:p>
            <a:endParaRPr lang="en-GB" sz="1200" dirty="0"/>
          </a:p>
        </p:txBody>
      </p:sp>
      <p:sp>
        <p:nvSpPr>
          <p:cNvPr id="16" name="TextBox 15"/>
          <p:cNvSpPr txBox="1"/>
          <p:nvPr/>
        </p:nvSpPr>
        <p:spPr>
          <a:xfrm>
            <a:off x="480408" y="5978306"/>
            <a:ext cx="2091342" cy="369332"/>
          </a:xfrm>
          <a:prstGeom prst="rect">
            <a:avLst/>
          </a:prstGeom>
          <a:noFill/>
        </p:spPr>
        <p:txBody>
          <a:bodyPr wrap="square" rtlCol="0">
            <a:spAutoFit/>
          </a:bodyPr>
          <a:lstStyle>
            <a:defPPr>
              <a:defRPr lang="en-US"/>
            </a:defPPr>
            <a:lvl1pPr>
              <a:defRPr b="1">
                <a:solidFill>
                  <a:srgbClr val="2D6A93"/>
                </a:solidFill>
              </a:defRPr>
            </a:lvl1pPr>
          </a:lstStyle>
          <a:p>
            <a:r>
              <a:rPr lang="en-GB" dirty="0" smtClean="0">
                <a:solidFill>
                  <a:srgbClr val="388E84"/>
                </a:solidFill>
              </a:rPr>
              <a:t>Outcomes &amp; Impact</a:t>
            </a:r>
            <a:endParaRPr lang="en-GB" dirty="0">
              <a:solidFill>
                <a:srgbClr val="388E84"/>
              </a:solidFill>
            </a:endParaRPr>
          </a:p>
        </p:txBody>
      </p:sp>
      <p:cxnSp>
        <p:nvCxnSpPr>
          <p:cNvPr id="17" name="Straight Connector 16"/>
          <p:cNvCxnSpPr/>
          <p:nvPr/>
        </p:nvCxnSpPr>
        <p:spPr>
          <a:xfrm>
            <a:off x="560233" y="6347638"/>
            <a:ext cx="1850690" cy="0"/>
          </a:xfrm>
          <a:prstGeom prst="line">
            <a:avLst/>
          </a:prstGeom>
          <a:ln w="19050">
            <a:solidFill>
              <a:srgbClr val="388E84"/>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99760" y="6557440"/>
            <a:ext cx="5786739" cy="2308324"/>
          </a:xfrm>
          <a:prstGeom prst="rect">
            <a:avLst/>
          </a:prstGeom>
        </p:spPr>
        <p:txBody>
          <a:bodyPr wrap="square">
            <a:spAutoFit/>
          </a:bodyPr>
          <a:lstStyle/>
          <a:p>
            <a:pPr>
              <a:buFont typeface="Arial" panose="020B0604020202020204" pitchFamily="34" charset="0"/>
              <a:buChar char="•"/>
              <a:defRPr/>
            </a:pPr>
            <a:r>
              <a:rPr lang="en-GB" altLang="en-US" sz="1200" dirty="0" err="1">
                <a:cs typeface="Arial" panose="020B0604020202020204" pitchFamily="34" charset="0"/>
                <a:sym typeface="Arial" panose="020B0604020202020204" pitchFamily="34" charset="0"/>
              </a:rPr>
              <a:t>CoFoR</a:t>
            </a:r>
            <a:r>
              <a:rPr lang="en-GB" altLang="en-US" sz="1200" dirty="0">
                <a:cs typeface="Arial" panose="020B0604020202020204" pitchFamily="34" charset="0"/>
                <a:sym typeface="Arial" panose="020B0604020202020204" pitchFamily="34" charset="0"/>
              </a:rPr>
              <a:t> is the first Recovery College in France, whose modules are created by and for people living with psychiatric disorders.</a:t>
            </a:r>
          </a:p>
          <a:p>
            <a:pPr>
              <a:defRPr/>
            </a:pPr>
            <a:endParaRPr lang="en-GB" altLang="en-US" sz="1200" dirty="0">
              <a:cs typeface="Arial" panose="020B0604020202020204" pitchFamily="34" charset="0"/>
              <a:sym typeface="Arial" panose="020B0604020202020204" pitchFamily="34" charset="0"/>
            </a:endParaRPr>
          </a:p>
          <a:p>
            <a:pPr>
              <a:buFont typeface="Arial" panose="020B0604020202020204" pitchFamily="34" charset="0"/>
              <a:buChar char="•"/>
              <a:defRPr/>
            </a:pPr>
            <a:r>
              <a:rPr lang="en-GB" altLang="en-US" sz="1200" dirty="0">
                <a:cs typeface="Arial" panose="020B0604020202020204" pitchFamily="34" charset="0"/>
                <a:sym typeface="Arial" panose="020B0604020202020204" pitchFamily="34" charset="0"/>
              </a:rPr>
              <a:t>Quantitatively, </a:t>
            </a:r>
            <a:r>
              <a:rPr lang="en-GB" altLang="en-US" sz="1200" dirty="0" smtClean="0">
                <a:cs typeface="Arial" panose="020B0604020202020204" pitchFamily="34" charset="0"/>
                <a:sym typeface="Arial" panose="020B0604020202020204" pitchFamily="34" charset="0"/>
              </a:rPr>
              <a:t>significant decreases have emerged </a:t>
            </a:r>
            <a:r>
              <a:rPr lang="en-GB" altLang="en-US" sz="1200" dirty="0">
                <a:cs typeface="Arial" panose="020B0604020202020204" pitchFamily="34" charset="0"/>
                <a:sym typeface="Arial" panose="020B0604020202020204" pitchFamily="34" charset="0"/>
              </a:rPr>
              <a:t>in levels of auto-stigmatization (ISMI10 scale), and an increase in recovery scores (RAS scale) </a:t>
            </a:r>
            <a:r>
              <a:rPr lang="en-GB" altLang="en-US" sz="1200" dirty="0">
                <a:cs typeface="Arial" panose="020B0604020202020204" pitchFamily="34" charset="0"/>
                <a:sym typeface="Arial" panose="020B0604020202020204" pitchFamily="34" charset="0"/>
              </a:rPr>
              <a:t>and well-being scores between </a:t>
            </a:r>
            <a:r>
              <a:rPr lang="en-GB" altLang="en-US" sz="1200" dirty="0">
                <a:cs typeface="Arial" panose="020B0604020202020204" pitchFamily="34" charset="0"/>
                <a:sym typeface="Arial" panose="020B0604020202020204" pitchFamily="34" charset="0"/>
              </a:rPr>
              <a:t>the beginning and the end of the courses. </a:t>
            </a:r>
            <a:endParaRPr lang="en-GB" altLang="en-US" sz="1200" dirty="0" smtClean="0">
              <a:cs typeface="Arial" panose="020B0604020202020204" pitchFamily="34" charset="0"/>
              <a:sym typeface="Arial" panose="020B0604020202020204" pitchFamily="34" charset="0"/>
            </a:endParaRPr>
          </a:p>
          <a:p>
            <a:pPr>
              <a:defRPr/>
            </a:pPr>
            <a:endParaRPr lang="en-GB" altLang="en-US" sz="1200" dirty="0">
              <a:cs typeface="Arial" panose="020B0604020202020204" pitchFamily="34" charset="0"/>
              <a:sym typeface="Arial" panose="020B0604020202020204" pitchFamily="34" charset="0"/>
            </a:endParaRPr>
          </a:p>
          <a:p>
            <a:pPr>
              <a:buFont typeface="Arial" panose="020B0604020202020204" pitchFamily="34" charset="0"/>
              <a:buChar char="•"/>
              <a:defRPr/>
            </a:pPr>
            <a:r>
              <a:rPr lang="en-GB" altLang="en-US" sz="1200" dirty="0">
                <a:cs typeface="Arial" panose="020B0604020202020204" pitchFamily="34" charset="0"/>
                <a:sym typeface="Arial" panose="020B0604020202020204" pitchFamily="34" charset="0"/>
              </a:rPr>
              <a:t>Qualitatively, the journeys of students are impressive, with lots of energy regaining hope and empowering themselves. </a:t>
            </a:r>
            <a:endParaRPr lang="en-GB" altLang="en-US" sz="1200" dirty="0" smtClean="0">
              <a:cs typeface="Arial" panose="020B0604020202020204" pitchFamily="34" charset="0"/>
              <a:sym typeface="Arial" panose="020B0604020202020204" pitchFamily="34" charset="0"/>
            </a:endParaRPr>
          </a:p>
          <a:p>
            <a:pPr>
              <a:defRPr/>
            </a:pPr>
            <a:endParaRPr lang="en-GB" altLang="en-US" sz="1200" dirty="0">
              <a:cs typeface="Arial" panose="020B0604020202020204" pitchFamily="34" charset="0"/>
              <a:sym typeface="Arial" panose="020B0604020202020204" pitchFamily="34" charset="0"/>
            </a:endParaRPr>
          </a:p>
          <a:p>
            <a:pPr>
              <a:buFont typeface="Arial" panose="020B0604020202020204" pitchFamily="34" charset="0"/>
              <a:buChar char="•"/>
              <a:defRPr/>
            </a:pPr>
            <a:r>
              <a:rPr lang="en-GB" altLang="en-US" sz="1200" dirty="0" smtClean="0">
                <a:cs typeface="Arial" panose="020B0604020202020204" pitchFamily="34" charset="0"/>
                <a:sym typeface="Arial" panose="020B0604020202020204" pitchFamily="34" charset="0"/>
              </a:rPr>
              <a:t>We think t</a:t>
            </a:r>
            <a:r>
              <a:rPr lang="en-GB" altLang="en-US" sz="1200" dirty="0" smtClean="0">
                <a:cs typeface="Arial" panose="020B0604020202020204" pitchFamily="34" charset="0"/>
                <a:sym typeface="Arial" panose="020B0604020202020204" pitchFamily="34" charset="0"/>
              </a:rPr>
              <a:t>he </a:t>
            </a:r>
            <a:r>
              <a:rPr lang="en-GB" altLang="en-US" sz="1200" dirty="0" smtClean="0">
                <a:cs typeface="Arial" panose="020B0604020202020204" pitchFamily="34" charset="0"/>
                <a:sym typeface="Arial" panose="020B0604020202020204" pitchFamily="34" charset="0"/>
              </a:rPr>
              <a:t>structuring </a:t>
            </a:r>
            <a:r>
              <a:rPr lang="en-GB" altLang="en-US" sz="1200" dirty="0">
                <a:cs typeface="Arial" panose="020B0604020202020204" pitchFamily="34" charset="0"/>
                <a:sym typeface="Arial" panose="020B0604020202020204" pitchFamily="34" charset="0"/>
              </a:rPr>
              <a:t>of a user-led recovery movement in </a:t>
            </a:r>
            <a:r>
              <a:rPr lang="en-GB" altLang="en-US" sz="1200" dirty="0" smtClean="0">
                <a:cs typeface="Arial" panose="020B0604020202020204" pitchFamily="34" charset="0"/>
                <a:sym typeface="Arial" panose="020B0604020202020204" pitchFamily="34" charset="0"/>
              </a:rPr>
              <a:t>France </a:t>
            </a:r>
            <a:r>
              <a:rPr lang="en-GB" altLang="en-US" sz="1200" dirty="0" smtClean="0">
                <a:cs typeface="Arial" panose="020B0604020202020204" pitchFamily="34" charset="0"/>
                <a:sym typeface="Arial" panose="020B0604020202020204" pitchFamily="34" charset="0"/>
              </a:rPr>
              <a:t>may be</a:t>
            </a:r>
            <a:r>
              <a:rPr lang="en-GB" altLang="en-US" sz="1200" dirty="0" smtClean="0">
                <a:cs typeface="Arial" panose="020B0604020202020204" pitchFamily="34" charset="0"/>
                <a:sym typeface="Arial" panose="020B0604020202020204" pitchFamily="34" charset="0"/>
              </a:rPr>
              <a:t> </a:t>
            </a:r>
            <a:r>
              <a:rPr lang="en-GB" altLang="en-US" sz="1200" dirty="0" smtClean="0">
                <a:cs typeface="Arial" panose="020B0604020202020204" pitchFamily="34" charset="0"/>
                <a:sym typeface="Arial" panose="020B0604020202020204" pitchFamily="34" charset="0"/>
              </a:rPr>
              <a:t>emerging, </a:t>
            </a:r>
            <a:r>
              <a:rPr lang="en-GB" altLang="en-US" sz="1200" dirty="0">
                <a:cs typeface="Arial" panose="020B0604020202020204" pitchFamily="34" charset="0"/>
                <a:sym typeface="Arial" panose="020B0604020202020204" pitchFamily="34" charset="0"/>
              </a:rPr>
              <a:t>with </a:t>
            </a:r>
            <a:r>
              <a:rPr lang="en-GB" altLang="en-US" sz="1200" dirty="0" err="1">
                <a:cs typeface="Arial" panose="020B0604020202020204" pitchFamily="34" charset="0"/>
                <a:sym typeface="Arial" panose="020B0604020202020204" pitchFamily="34" charset="0"/>
              </a:rPr>
              <a:t>CoFoR</a:t>
            </a:r>
            <a:r>
              <a:rPr lang="en-GB" altLang="en-US" sz="1200" dirty="0">
                <a:cs typeface="Arial" panose="020B0604020202020204" pitchFamily="34" charset="0"/>
                <a:sym typeface="Arial" panose="020B0604020202020204" pitchFamily="34" charset="0"/>
              </a:rPr>
              <a:t> as </a:t>
            </a:r>
            <a:r>
              <a:rPr lang="en-GB" altLang="en-US" sz="1200" dirty="0" smtClean="0">
                <a:cs typeface="Arial" panose="020B0604020202020204" pitchFamily="34" charset="0"/>
                <a:sym typeface="Arial" panose="020B0604020202020204" pitchFamily="34" charset="0"/>
              </a:rPr>
              <a:t>the model. </a:t>
            </a:r>
            <a:endParaRPr lang="en-GB" altLang="en-US" sz="1200" dirty="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4976044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nsform Integrated Community Car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843" y="371421"/>
            <a:ext cx="1441874" cy="454970"/>
          </a:xfrm>
          <a:prstGeom prst="rect">
            <a:avLst/>
          </a:prstGeom>
          <a:noFill/>
          <a:ln>
            <a:noFill/>
          </a:ln>
        </p:spPr>
      </p:pic>
      <p:pic>
        <p:nvPicPr>
          <p:cNvPr id="8" name="Picture 7">
            <a:extLst>
              <a:ext uri="{FF2B5EF4-FFF2-40B4-BE49-F238E27FC236}">
                <a16:creationId xmlns:a16="http://schemas.microsoft.com/office/drawing/2014/main" id="{2C932B09-B7C0-45CA-9313-8E97A93C42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693394"/>
            <a:ext cx="6694227" cy="204216"/>
          </a:xfrm>
          <a:prstGeom prst="rect">
            <a:avLst/>
          </a:prstGeom>
        </p:spPr>
      </p:pic>
      <p:sp>
        <p:nvSpPr>
          <p:cNvPr id="10" name="TextBox 9"/>
          <p:cNvSpPr txBox="1"/>
          <p:nvPr/>
        </p:nvSpPr>
        <p:spPr>
          <a:xfrm>
            <a:off x="6082536" y="9666317"/>
            <a:ext cx="530915" cy="246221"/>
          </a:xfrm>
          <a:prstGeom prst="rect">
            <a:avLst/>
          </a:prstGeom>
          <a:noFill/>
        </p:spPr>
        <p:txBody>
          <a:bodyPr wrap="none" rtlCol="0">
            <a:spAutoFit/>
          </a:bodyPr>
          <a:lstStyle/>
          <a:p>
            <a:r>
              <a:rPr lang="en-GB" sz="1000" dirty="0" smtClean="0"/>
              <a:t>Page 8</a:t>
            </a:r>
            <a:endParaRPr lang="en-GB" sz="1000" dirty="0"/>
          </a:p>
        </p:txBody>
      </p:sp>
      <p:sp>
        <p:nvSpPr>
          <p:cNvPr id="18" name="TextBox 17"/>
          <p:cNvSpPr txBox="1"/>
          <p:nvPr/>
        </p:nvSpPr>
        <p:spPr>
          <a:xfrm>
            <a:off x="267560" y="1369659"/>
            <a:ext cx="2702471" cy="369332"/>
          </a:xfrm>
          <a:prstGeom prst="rect">
            <a:avLst/>
          </a:prstGeom>
          <a:noFill/>
        </p:spPr>
        <p:txBody>
          <a:bodyPr wrap="none" rtlCol="0">
            <a:spAutoFit/>
          </a:bodyPr>
          <a:lstStyle>
            <a:defPPr>
              <a:defRPr lang="en-US"/>
            </a:defPPr>
            <a:lvl1pPr>
              <a:defRPr b="1">
                <a:solidFill>
                  <a:srgbClr val="2D6A93"/>
                </a:solidFill>
              </a:defRPr>
            </a:lvl1pPr>
          </a:lstStyle>
          <a:p>
            <a:r>
              <a:rPr lang="en-GB" dirty="0" smtClean="0">
                <a:solidFill>
                  <a:srgbClr val="388E84"/>
                </a:solidFill>
              </a:rPr>
              <a:t>Lessons learned &amp; Insights</a:t>
            </a:r>
            <a:endParaRPr lang="en-GB" dirty="0">
              <a:solidFill>
                <a:srgbClr val="388E84"/>
              </a:solidFill>
            </a:endParaRPr>
          </a:p>
        </p:txBody>
      </p:sp>
      <p:cxnSp>
        <p:nvCxnSpPr>
          <p:cNvPr id="19" name="Straight Connector 18"/>
          <p:cNvCxnSpPr/>
          <p:nvPr/>
        </p:nvCxnSpPr>
        <p:spPr>
          <a:xfrm>
            <a:off x="323665" y="1738991"/>
            <a:ext cx="2436932" cy="0"/>
          </a:xfrm>
          <a:prstGeom prst="line">
            <a:avLst/>
          </a:prstGeom>
          <a:ln w="19050">
            <a:solidFill>
              <a:srgbClr val="388E84"/>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01224" y="1817712"/>
            <a:ext cx="5783719" cy="2123658"/>
          </a:xfrm>
          <a:prstGeom prst="rect">
            <a:avLst/>
          </a:prstGeom>
        </p:spPr>
        <p:txBody>
          <a:bodyPr wrap="square">
            <a:spAutoFit/>
          </a:bodyPr>
          <a:lstStyle/>
          <a:p>
            <a:pPr marL="285750" indent="-285750">
              <a:buFont typeface="Arial" panose="020B0604020202020204" pitchFamily="34" charset="0"/>
              <a:buChar char="•"/>
              <a:defRPr/>
            </a:pPr>
            <a:r>
              <a:rPr lang="en-GB" altLang="en-US" sz="1200" dirty="0">
                <a:sym typeface="Arial" panose="020B0604020202020204" pitchFamily="34" charset="0"/>
              </a:rPr>
              <a:t>Co-construction is longer and more demanding than other ways to perform a </a:t>
            </a:r>
            <a:r>
              <a:rPr lang="en-GB" altLang="en-US" sz="1200" dirty="0" smtClean="0">
                <a:sym typeface="Arial" panose="020B0604020202020204" pitchFamily="34" charset="0"/>
              </a:rPr>
              <a:t>project, it </a:t>
            </a:r>
            <a:r>
              <a:rPr lang="en-GB" altLang="en-US" sz="1200" dirty="0">
                <a:sym typeface="Arial" panose="020B0604020202020204" pitchFamily="34" charset="0"/>
              </a:rPr>
              <a:t>is both a </a:t>
            </a:r>
            <a:r>
              <a:rPr lang="en-GB" altLang="en-US" sz="1200" dirty="0" smtClean="0">
                <a:sym typeface="Arial" panose="020B0604020202020204" pitchFamily="34" charset="0"/>
              </a:rPr>
              <a:t>means </a:t>
            </a:r>
            <a:r>
              <a:rPr lang="en-GB" altLang="en-US" sz="1200" dirty="0">
                <a:sym typeface="Arial" panose="020B0604020202020204" pitchFamily="34" charset="0"/>
              </a:rPr>
              <a:t>and a goal</a:t>
            </a:r>
            <a:r>
              <a:rPr lang="en-GB" altLang="en-US" sz="1200" dirty="0" smtClean="0">
                <a:sym typeface="Arial" panose="020B0604020202020204" pitchFamily="34" charset="0"/>
              </a:rPr>
              <a:t>.</a:t>
            </a:r>
          </a:p>
          <a:p>
            <a:pPr>
              <a:defRPr/>
            </a:pPr>
            <a:endParaRPr lang="en-GB" altLang="en-US" sz="1200" dirty="0">
              <a:sym typeface="Arial" panose="020B0604020202020204" pitchFamily="34" charset="0"/>
            </a:endParaRPr>
          </a:p>
          <a:p>
            <a:pPr marL="285750" indent="-285750">
              <a:buFont typeface="Arial" panose="020B0604020202020204" pitchFamily="34" charset="0"/>
              <a:buChar char="•"/>
              <a:defRPr/>
            </a:pPr>
            <a:r>
              <a:rPr lang="en-GB" altLang="en-US" sz="1200" dirty="0">
                <a:sym typeface="Arial" panose="020B0604020202020204" pitchFamily="34" charset="0"/>
              </a:rPr>
              <a:t>Anger can arise in empowerment processes. </a:t>
            </a:r>
            <a:r>
              <a:rPr lang="en-GB" altLang="en-US" sz="1200" dirty="0">
                <a:sym typeface="Arial" panose="020B0604020202020204" pitchFamily="34" charset="0"/>
              </a:rPr>
              <a:t>Recovery is a perfect approach to know when anger is legitimate and when it is not.</a:t>
            </a:r>
            <a:endParaRPr lang="en-GB" altLang="en-US" sz="1200" dirty="0" smtClean="0">
              <a:sym typeface="Arial" panose="020B0604020202020204" pitchFamily="34" charset="0"/>
            </a:endParaRPr>
          </a:p>
          <a:p>
            <a:pPr marL="285750" indent="-285750">
              <a:buFont typeface="Arial" panose="020B0604020202020204" pitchFamily="34" charset="0"/>
              <a:buChar char="•"/>
              <a:defRPr/>
            </a:pPr>
            <a:endParaRPr lang="en-GB" altLang="en-US" sz="1200" dirty="0">
              <a:sym typeface="Arial" panose="020B0604020202020204" pitchFamily="34" charset="0"/>
            </a:endParaRPr>
          </a:p>
          <a:p>
            <a:pPr>
              <a:defRPr/>
            </a:pPr>
            <a:r>
              <a:rPr lang="en-GB" altLang="en-US" sz="1200" dirty="0">
                <a:sym typeface="Arial" panose="020B0604020202020204" pitchFamily="34" charset="0"/>
              </a:rPr>
              <a:t>A</a:t>
            </a:r>
            <a:r>
              <a:rPr lang="en-GB" altLang="en-US" sz="1200" dirty="0" smtClean="0">
                <a:sym typeface="Arial" panose="020B0604020202020204" pitchFamily="34" charset="0"/>
              </a:rPr>
              <a:t> </a:t>
            </a:r>
            <a:r>
              <a:rPr lang="en-GB" altLang="en-US" sz="1200" dirty="0">
                <a:sym typeface="Arial" panose="020B0604020202020204" pitchFamily="34" charset="0"/>
              </a:rPr>
              <a:t>new </a:t>
            </a:r>
            <a:r>
              <a:rPr lang="en-GB" altLang="en-US" sz="1200" dirty="0" smtClean="0">
                <a:sym typeface="Arial" panose="020B0604020202020204" pitchFamily="34" charset="0"/>
              </a:rPr>
              <a:t>module is </a:t>
            </a:r>
            <a:r>
              <a:rPr lang="en-GB" altLang="en-US" sz="1200" dirty="0" smtClean="0">
                <a:sym typeface="Arial" panose="020B0604020202020204" pitchFamily="34" charset="0"/>
              </a:rPr>
              <a:t>beginning </a:t>
            </a:r>
            <a:r>
              <a:rPr lang="en-GB" altLang="en-US" sz="1200" dirty="0">
                <a:sym typeface="Arial" panose="020B0604020202020204" pitchFamily="34" charset="0"/>
              </a:rPr>
              <a:t>at the request of students: </a:t>
            </a:r>
            <a:r>
              <a:rPr lang="en-GB" altLang="en-US" sz="1200" dirty="0" smtClean="0">
                <a:sym typeface="Arial" panose="020B0604020202020204" pitchFamily="34" charset="0"/>
              </a:rPr>
              <a:t>a </a:t>
            </a:r>
            <a:r>
              <a:rPr lang="en-GB" altLang="en-US" sz="1200" dirty="0">
                <a:sym typeface="Arial" panose="020B0604020202020204" pitchFamily="34" charset="0"/>
              </a:rPr>
              <a:t>professionalizing one about peer-work and professions in the self-help area. </a:t>
            </a:r>
          </a:p>
          <a:p>
            <a:pPr>
              <a:defRPr/>
            </a:pPr>
            <a:r>
              <a:rPr lang="en-GB" altLang="en-US" sz="1200" dirty="0">
                <a:sym typeface="Arial" panose="020B0604020202020204" pitchFamily="34" charset="0"/>
              </a:rPr>
              <a:t>Mental health activists in France are working to implement the </a:t>
            </a:r>
            <a:r>
              <a:rPr lang="en-GB" altLang="en-US" sz="1200" dirty="0" err="1">
                <a:sym typeface="Arial" panose="020B0604020202020204" pitchFamily="34" charset="0"/>
              </a:rPr>
              <a:t>CoFoR</a:t>
            </a:r>
            <a:r>
              <a:rPr lang="en-GB" altLang="en-US" sz="1200" dirty="0">
                <a:sym typeface="Arial" panose="020B0604020202020204" pitchFamily="34" charset="0"/>
              </a:rPr>
              <a:t> in other cities, like in Lille or in Paris. </a:t>
            </a:r>
          </a:p>
          <a:p>
            <a:pPr marL="285750" indent="-285750">
              <a:buFont typeface="Arial" panose="020B0604020202020204" pitchFamily="34" charset="0"/>
              <a:buChar char="•"/>
              <a:defRPr/>
            </a:pPr>
            <a:endParaRPr lang="en-GB" altLang="en-US" sz="1200" dirty="0">
              <a:sym typeface="Arial" panose="020B0604020202020204" pitchFamily="34" charset="0"/>
            </a:endParaRPr>
          </a:p>
        </p:txBody>
      </p:sp>
      <p:sp>
        <p:nvSpPr>
          <p:cNvPr id="27" name="TextBox 26"/>
          <p:cNvSpPr txBox="1"/>
          <p:nvPr/>
        </p:nvSpPr>
        <p:spPr>
          <a:xfrm>
            <a:off x="221588" y="3917756"/>
            <a:ext cx="1737270" cy="369332"/>
          </a:xfrm>
          <a:prstGeom prst="rect">
            <a:avLst/>
          </a:prstGeom>
          <a:noFill/>
        </p:spPr>
        <p:txBody>
          <a:bodyPr wrap="none" rtlCol="0">
            <a:spAutoFit/>
          </a:bodyPr>
          <a:lstStyle>
            <a:defPPr>
              <a:defRPr lang="en-US"/>
            </a:defPPr>
            <a:lvl1pPr>
              <a:defRPr b="1">
                <a:solidFill>
                  <a:srgbClr val="2D6A93"/>
                </a:solidFill>
              </a:defRPr>
            </a:lvl1pPr>
          </a:lstStyle>
          <a:p>
            <a:r>
              <a:rPr lang="en-GB" dirty="0" smtClean="0">
                <a:solidFill>
                  <a:srgbClr val="388E84"/>
                </a:solidFill>
              </a:rPr>
              <a:t>Covid-19 Impact</a:t>
            </a:r>
            <a:endParaRPr lang="en-GB" dirty="0">
              <a:solidFill>
                <a:srgbClr val="388E84"/>
              </a:solidFill>
            </a:endParaRPr>
          </a:p>
        </p:txBody>
      </p:sp>
      <p:cxnSp>
        <p:nvCxnSpPr>
          <p:cNvPr id="28" name="Straight Connector 27"/>
          <p:cNvCxnSpPr/>
          <p:nvPr/>
        </p:nvCxnSpPr>
        <p:spPr>
          <a:xfrm flipV="1">
            <a:off x="277693" y="4216342"/>
            <a:ext cx="1587321" cy="5084"/>
          </a:xfrm>
          <a:prstGeom prst="line">
            <a:avLst/>
          </a:prstGeom>
          <a:ln w="19050">
            <a:solidFill>
              <a:srgbClr val="388E84"/>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47067" y="4520012"/>
            <a:ext cx="5727693" cy="4339650"/>
          </a:xfrm>
          <a:prstGeom prst="rect">
            <a:avLst/>
          </a:prstGeom>
        </p:spPr>
        <p:txBody>
          <a:bodyPr wrap="square">
            <a:spAutoFit/>
          </a:bodyPr>
          <a:lstStyle/>
          <a:p>
            <a:r>
              <a:rPr lang="en-GB" sz="1200" dirty="0"/>
              <a:t>The crisis </a:t>
            </a:r>
            <a:r>
              <a:rPr lang="en-GB" sz="1200" dirty="0" smtClean="0"/>
              <a:t>clarified and validated </a:t>
            </a:r>
            <a:r>
              <a:rPr lang="en-GB" sz="1200" dirty="0"/>
              <a:t>the position of COFOR and the direction it should take. Individual student follow-up was discarded as an option because the entire team does not have peer-support skills.  Instead, COFOR undertook the role of training center.  Students needing support were directed to peer-aid platforms or associations providing peer support, such as the </a:t>
            </a:r>
            <a:r>
              <a:rPr lang="en-GB" sz="1200" dirty="0" err="1"/>
              <a:t>Lacdam</a:t>
            </a:r>
            <a:r>
              <a:rPr lang="en-GB" sz="1200" dirty="0"/>
              <a:t> association in Marseille.  COFOR ensured a presence via social networks.</a:t>
            </a:r>
          </a:p>
          <a:p>
            <a:r>
              <a:rPr lang="en-GB" sz="1200" dirty="0" smtClean="0"/>
              <a:t>COFOR decided to set up distance training modules, These raised ethical questions: how to offer distance training while guaranteeing unconditional access? how not to exclude students without access to digital?  The solution was to buy a dozen computers to equip students who did not have them.  In June, the hybrid distance training modules </a:t>
            </a:r>
            <a:r>
              <a:rPr lang="en-GB" sz="1200" dirty="0" smtClean="0"/>
              <a:t>“towards </a:t>
            </a:r>
            <a:r>
              <a:rPr lang="en-GB" sz="1200" dirty="0" err="1" smtClean="0"/>
              <a:t>peer_aid</a:t>
            </a:r>
            <a:r>
              <a:rPr lang="en-GB" sz="1200" dirty="0" smtClean="0"/>
              <a:t> professions” </a:t>
            </a:r>
            <a:r>
              <a:rPr lang="en-GB" sz="1200" dirty="0"/>
              <a:t>and “recovery” were launched. The Monday evening group meetings were also resumed with the hybrid method during this period. The meetings were greatly appreciated, both for their content and for the opportunity to renew social ties between students.  The last term continued until the end of July (a setback from the end of the school year), and the students validated their course and received their financial reward. COFOR did not lose any students along the way. The students who could not attend modules during this period were postponed until </a:t>
            </a:r>
            <a:r>
              <a:rPr lang="en-GB" sz="1200" dirty="0" smtClean="0"/>
              <a:t>September.</a:t>
            </a:r>
            <a:endParaRPr lang="en-GB" sz="1200" dirty="0"/>
          </a:p>
          <a:p>
            <a:endParaRPr lang="en-GB" sz="1200" dirty="0" smtClean="0"/>
          </a:p>
          <a:p>
            <a:r>
              <a:rPr lang="en-GB" sz="1200" dirty="0" smtClean="0"/>
              <a:t>The </a:t>
            </a:r>
            <a:r>
              <a:rPr lang="en-GB" sz="1200" dirty="0"/>
              <a:t>IRTS center, host of the courses, reopened its doors at the beginning of September and was once again able to offer classrooms to COFOR. The </a:t>
            </a:r>
            <a:r>
              <a:rPr lang="en-GB" sz="1200" dirty="0" smtClean="0"/>
              <a:t>five </a:t>
            </a:r>
            <a:r>
              <a:rPr lang="en-GB" sz="1200" dirty="0" smtClean="0"/>
              <a:t>modules </a:t>
            </a:r>
            <a:r>
              <a:rPr lang="en-GB" sz="1200" dirty="0"/>
              <a:t>resume gradually, exclusively at </a:t>
            </a:r>
            <a:r>
              <a:rPr lang="en-GB" sz="1200" dirty="0" smtClean="0"/>
              <a:t>school. </a:t>
            </a:r>
            <a:r>
              <a:rPr lang="en-GB" sz="1200" dirty="0"/>
              <a:t>This gradual reopening was a month behind the usual process. </a:t>
            </a:r>
            <a:r>
              <a:rPr lang="en-GB" sz="1200" dirty="0"/>
              <a:t>Early September, 60 students were on the waiting list to be contacted, to integrate these modules (a lot more than usual !). </a:t>
            </a:r>
            <a:endParaRPr lang="en-GB" sz="1200" dirty="0"/>
          </a:p>
        </p:txBody>
      </p:sp>
    </p:spTree>
    <p:extLst>
      <p:ext uri="{BB962C8B-B14F-4D97-AF65-F5344CB8AC3E}">
        <p14:creationId xmlns:p14="http://schemas.microsoft.com/office/powerpoint/2010/main" val="3609195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nsform Integrated Community Car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843" y="371421"/>
            <a:ext cx="1441874" cy="454970"/>
          </a:xfrm>
          <a:prstGeom prst="rect">
            <a:avLst/>
          </a:prstGeom>
          <a:noFill/>
          <a:ln>
            <a:noFill/>
          </a:ln>
        </p:spPr>
      </p:pic>
      <p:pic>
        <p:nvPicPr>
          <p:cNvPr id="8" name="Picture 7">
            <a:extLst>
              <a:ext uri="{FF2B5EF4-FFF2-40B4-BE49-F238E27FC236}">
                <a16:creationId xmlns:a16="http://schemas.microsoft.com/office/drawing/2014/main" id="{2C932B09-B7C0-45CA-9313-8E97A93C42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693394"/>
            <a:ext cx="6694227" cy="204216"/>
          </a:xfrm>
          <a:prstGeom prst="rect">
            <a:avLst/>
          </a:prstGeom>
        </p:spPr>
      </p:pic>
      <p:sp>
        <p:nvSpPr>
          <p:cNvPr id="10" name="TextBox 9"/>
          <p:cNvSpPr txBox="1"/>
          <p:nvPr/>
        </p:nvSpPr>
        <p:spPr>
          <a:xfrm>
            <a:off x="6082536" y="9666317"/>
            <a:ext cx="530915" cy="246221"/>
          </a:xfrm>
          <a:prstGeom prst="rect">
            <a:avLst/>
          </a:prstGeom>
          <a:noFill/>
        </p:spPr>
        <p:txBody>
          <a:bodyPr wrap="none" rtlCol="0">
            <a:spAutoFit/>
          </a:bodyPr>
          <a:lstStyle/>
          <a:p>
            <a:r>
              <a:rPr lang="en-GB" sz="1000" dirty="0" smtClean="0"/>
              <a:t>Page 9</a:t>
            </a:r>
            <a:endParaRPr lang="en-GB" sz="1000" dirty="0"/>
          </a:p>
        </p:txBody>
      </p:sp>
      <p:sp>
        <p:nvSpPr>
          <p:cNvPr id="23" name="TextBox 22"/>
          <p:cNvSpPr txBox="1"/>
          <p:nvPr/>
        </p:nvSpPr>
        <p:spPr>
          <a:xfrm>
            <a:off x="354843" y="5401179"/>
            <a:ext cx="2957284" cy="369332"/>
          </a:xfrm>
          <a:prstGeom prst="rect">
            <a:avLst/>
          </a:prstGeom>
          <a:noFill/>
        </p:spPr>
        <p:txBody>
          <a:bodyPr wrap="none" rtlCol="0">
            <a:spAutoFit/>
          </a:bodyPr>
          <a:lstStyle>
            <a:defPPr>
              <a:defRPr lang="en-US"/>
            </a:defPPr>
            <a:lvl1pPr>
              <a:defRPr b="1">
                <a:solidFill>
                  <a:srgbClr val="2D6A93"/>
                </a:solidFill>
              </a:defRPr>
            </a:lvl1pPr>
          </a:lstStyle>
          <a:p>
            <a:r>
              <a:rPr lang="en-GB" dirty="0" smtClean="0">
                <a:solidFill>
                  <a:srgbClr val="388E84"/>
                </a:solidFill>
              </a:rPr>
              <a:t>Further resources &amp; Contacts</a:t>
            </a:r>
            <a:endParaRPr lang="en-GB" dirty="0">
              <a:solidFill>
                <a:srgbClr val="388E84"/>
              </a:solidFill>
            </a:endParaRPr>
          </a:p>
        </p:txBody>
      </p:sp>
      <p:cxnSp>
        <p:nvCxnSpPr>
          <p:cNvPr id="24" name="Straight Connector 23"/>
          <p:cNvCxnSpPr/>
          <p:nvPr/>
        </p:nvCxnSpPr>
        <p:spPr>
          <a:xfrm>
            <a:off x="410948" y="5770511"/>
            <a:ext cx="2875082" cy="0"/>
          </a:xfrm>
          <a:prstGeom prst="line">
            <a:avLst/>
          </a:prstGeom>
          <a:ln w="19050">
            <a:solidFill>
              <a:srgbClr val="388E84"/>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54843" y="1500812"/>
            <a:ext cx="6136492" cy="3785652"/>
          </a:xfrm>
          <a:prstGeom prst="rect">
            <a:avLst/>
          </a:prstGeom>
          <a:noFill/>
        </p:spPr>
        <p:txBody>
          <a:bodyPr wrap="square" rtlCol="0">
            <a:spAutoFit/>
          </a:bodyPr>
          <a:lstStyle/>
          <a:p>
            <a:r>
              <a:rPr lang="en-GB" sz="1200" dirty="0" smtClean="0"/>
              <a:t>The </a:t>
            </a:r>
            <a:r>
              <a:rPr lang="en-GB" sz="1200" dirty="0"/>
              <a:t>collective meetings on Monday plan to be resumed face-to-face. COFOR does not wish to continue the modules remotely in the long </a:t>
            </a:r>
            <a:r>
              <a:rPr lang="en-GB" sz="1200" dirty="0"/>
              <a:t>term unless they can </a:t>
            </a:r>
            <a:r>
              <a:rPr lang="en-GB" sz="1200" dirty="0" smtClean="0"/>
              <a:t>be mixed with </a:t>
            </a:r>
            <a:r>
              <a:rPr lang="en-GB" sz="1200" dirty="0"/>
              <a:t>other configurations.  </a:t>
            </a:r>
            <a:r>
              <a:rPr lang="en-GB" sz="1200" dirty="0"/>
              <a:t>Although virtual working can certainly have positive aspects such as avoiding the displacement of those with phobias and inclusion of those hospitalized, but it also raises questions of confidentiality and/or security problems.</a:t>
            </a:r>
          </a:p>
          <a:p>
            <a:r>
              <a:rPr lang="en-GB" sz="1200" dirty="0"/>
              <a:t>COFOR is based on a participatory methodology that is constantly changing and adapting.  Containment and the crisis required an even more intense adaptation. </a:t>
            </a:r>
          </a:p>
          <a:p>
            <a:r>
              <a:rPr lang="en-GB" sz="1200" dirty="0"/>
              <a:t>In addition, COFOR has been an established project for 3 years now. The known strengths, the place in the community , and the accepted role of COFOR, aided in choosing and validating COFOR’s position and actions during the crisis.</a:t>
            </a:r>
          </a:p>
          <a:p>
            <a:r>
              <a:rPr lang="en-GB" sz="1200" dirty="0"/>
              <a:t>The bonds of solidarity are already an integral part of the functioning of COFOR. The crisis nonetheless reinforced this solidarity between students. For example, a student spontaneously proposed the creation of a musical group which still endures and which has extended to patients of a medical-psychological center.</a:t>
            </a:r>
          </a:p>
          <a:p>
            <a:r>
              <a:rPr lang="en-GB" sz="1200" dirty="0"/>
              <a:t>To allow these links to be integrated in a more sustainable way within healthcare practices, COFOR has created a new training module which is offered to students who are people affected by psychiatric disorders and to medical students (3rd year of psychiatry internship). This module makes it possible to take into account the words/voice of experts by experience and to change how future psychiatrists view their patients.  Another joint module </a:t>
            </a:r>
            <a:r>
              <a:rPr lang="en-GB" sz="1200" dirty="0" smtClean="0"/>
              <a:t>is </a:t>
            </a:r>
            <a:r>
              <a:rPr lang="en-GB" sz="1200" dirty="0"/>
              <a:t>designed for people with psychiatric disorders and nursing students.</a:t>
            </a:r>
          </a:p>
        </p:txBody>
      </p:sp>
      <p:sp>
        <p:nvSpPr>
          <p:cNvPr id="11" name="TextBox 10"/>
          <p:cNvSpPr txBox="1"/>
          <p:nvPr/>
        </p:nvSpPr>
        <p:spPr>
          <a:xfrm>
            <a:off x="354843" y="1097486"/>
            <a:ext cx="2374910" cy="369332"/>
          </a:xfrm>
          <a:prstGeom prst="rect">
            <a:avLst/>
          </a:prstGeom>
          <a:noFill/>
        </p:spPr>
        <p:txBody>
          <a:bodyPr wrap="square" rtlCol="0">
            <a:spAutoFit/>
          </a:bodyPr>
          <a:lstStyle>
            <a:defPPr>
              <a:defRPr lang="en-US"/>
            </a:defPPr>
            <a:lvl1pPr>
              <a:defRPr b="1">
                <a:solidFill>
                  <a:srgbClr val="2D6A93"/>
                </a:solidFill>
              </a:defRPr>
            </a:lvl1pPr>
          </a:lstStyle>
          <a:p>
            <a:r>
              <a:rPr lang="en-GB" dirty="0" smtClean="0">
                <a:solidFill>
                  <a:srgbClr val="388E84"/>
                </a:solidFill>
              </a:rPr>
              <a:t>Covid-19 Impact cont’d</a:t>
            </a:r>
            <a:endParaRPr lang="en-GB" dirty="0">
              <a:solidFill>
                <a:srgbClr val="388E84"/>
              </a:solidFill>
            </a:endParaRPr>
          </a:p>
        </p:txBody>
      </p:sp>
      <p:cxnSp>
        <p:nvCxnSpPr>
          <p:cNvPr id="12" name="Straight Connector 11"/>
          <p:cNvCxnSpPr/>
          <p:nvPr/>
        </p:nvCxnSpPr>
        <p:spPr>
          <a:xfrm>
            <a:off x="470095" y="1460574"/>
            <a:ext cx="2259658" cy="0"/>
          </a:xfrm>
          <a:prstGeom prst="line">
            <a:avLst/>
          </a:prstGeom>
          <a:ln w="19050">
            <a:solidFill>
              <a:srgbClr val="388E84"/>
            </a:solidFill>
          </a:ln>
        </p:spPr>
        <p:style>
          <a:lnRef idx="1">
            <a:schemeClr val="accent1"/>
          </a:lnRef>
          <a:fillRef idx="0">
            <a:schemeClr val="accent1"/>
          </a:fillRef>
          <a:effectRef idx="0">
            <a:schemeClr val="accent1"/>
          </a:effectRef>
          <a:fontRef idx="minor">
            <a:schemeClr val="tx1"/>
          </a:fontRef>
        </p:style>
      </p:cxnSp>
      <p:sp>
        <p:nvSpPr>
          <p:cNvPr id="13" name="Text Box 2">
            <a:extLst>
              <a:ext uri="{FF2B5EF4-FFF2-40B4-BE49-F238E27FC236}">
                <a16:creationId xmlns:a16="http://schemas.microsoft.com/office/drawing/2014/main" id="{C7F652EE-74D1-4CD5-B55B-060001CDF957}"/>
              </a:ext>
            </a:extLst>
          </p:cNvPr>
          <p:cNvSpPr txBox="1">
            <a:spLocks noChangeArrowheads="1"/>
          </p:cNvSpPr>
          <p:nvPr/>
        </p:nvSpPr>
        <p:spPr bwMode="auto">
          <a:xfrm>
            <a:off x="2280621" y="7999247"/>
            <a:ext cx="4218390" cy="1600438"/>
          </a:xfrm>
          <a:prstGeom prst="rect">
            <a:avLst/>
          </a:prstGeom>
          <a:solidFill>
            <a:srgbClr val="388E84"/>
          </a:solidFill>
          <a:ln w="9525">
            <a:noFill/>
            <a:miter lim="800000"/>
            <a:headEnd/>
            <a:tailEnd/>
          </a:ln>
        </p:spPr>
        <p:txBody>
          <a:bodyPr rot="0" vert="horz" wrap="square" lIns="91440" tIns="45720" rIns="91440" bIns="45720" anchor="t" anchorCtr="0">
            <a:spAutoFit/>
          </a:bodyPr>
          <a:lstStyle/>
          <a:p>
            <a:pPr algn="ctr"/>
            <a:r>
              <a:rPr lang="en-GB" sz="1400" b="1" dirty="0" err="1" smtClean="0">
                <a:solidFill>
                  <a:schemeClr val="bg1"/>
                </a:solidFill>
              </a:rPr>
              <a:t>CoFoR</a:t>
            </a:r>
            <a:r>
              <a:rPr lang="en-GB" sz="1400" b="1" dirty="0" smtClean="0">
                <a:solidFill>
                  <a:schemeClr val="bg1"/>
                </a:solidFill>
              </a:rPr>
              <a:t>  </a:t>
            </a:r>
            <a:r>
              <a:rPr lang="en-GB" sz="1400" b="1" dirty="0" smtClean="0">
                <a:solidFill>
                  <a:schemeClr val="bg1"/>
                </a:solidFill>
              </a:rPr>
              <a:t>contact:</a:t>
            </a:r>
          </a:p>
          <a:p>
            <a:pPr algn="ctr"/>
            <a:endParaRPr lang="en-GB" sz="1400" b="1" dirty="0" smtClean="0">
              <a:solidFill>
                <a:schemeClr val="bg1"/>
              </a:solidFill>
            </a:endParaRPr>
          </a:p>
          <a:p>
            <a:pPr algn="ctr"/>
            <a:r>
              <a:rPr lang="en-GB" sz="1400" dirty="0">
                <a:solidFill>
                  <a:schemeClr val="bg1"/>
                </a:solidFill>
              </a:rPr>
              <a:t>http://www.coforetablissement.fr/index.php/contact/</a:t>
            </a:r>
            <a:endParaRPr lang="en-GB" sz="1400" dirty="0" smtClean="0">
              <a:solidFill>
                <a:schemeClr val="bg1"/>
              </a:solidFill>
            </a:endParaRPr>
          </a:p>
          <a:p>
            <a:pPr algn="ctr"/>
            <a:r>
              <a:rPr lang="en-GB" sz="1400" dirty="0" smtClean="0">
                <a:solidFill>
                  <a:schemeClr val="bg1"/>
                </a:solidFill>
              </a:rPr>
              <a:t>celine.engel@solidarite-rehabilitation.org jul.grard@gmail.com</a:t>
            </a:r>
          </a:p>
          <a:p>
            <a:pPr algn="ctr"/>
            <a:r>
              <a:rPr lang="en-GB" sz="1400" dirty="0" smtClean="0">
                <a:solidFill>
                  <a:schemeClr val="bg1"/>
                </a:solidFill>
              </a:rPr>
              <a:t>aurelie.tinland@gmail.com</a:t>
            </a:r>
          </a:p>
          <a:p>
            <a:pPr algn="ctr"/>
            <a:endParaRPr lang="en-GB" sz="1400" dirty="0">
              <a:solidFill>
                <a:schemeClr val="bg1"/>
              </a:solidFill>
            </a:endParaRPr>
          </a:p>
        </p:txBody>
      </p:sp>
      <p:sp>
        <p:nvSpPr>
          <p:cNvPr id="5" name="Rectangle 4"/>
          <p:cNvSpPr/>
          <p:nvPr/>
        </p:nvSpPr>
        <p:spPr>
          <a:xfrm>
            <a:off x="231601" y="5797588"/>
            <a:ext cx="6349767" cy="2135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smtClean="0">
                <a:solidFill>
                  <a:schemeClr val="tx1"/>
                </a:solidFill>
              </a:rPr>
              <a:t>In </a:t>
            </a:r>
            <a:r>
              <a:rPr lang="en-GB" sz="1200" dirty="0">
                <a:solidFill>
                  <a:schemeClr val="tx1"/>
                </a:solidFill>
              </a:rPr>
              <a:t>addition, </a:t>
            </a:r>
            <a:r>
              <a:rPr lang="en-GB" sz="1200" dirty="0" err="1">
                <a:solidFill>
                  <a:schemeClr val="tx1"/>
                </a:solidFill>
              </a:rPr>
              <a:t>Cofor</a:t>
            </a:r>
            <a:r>
              <a:rPr lang="en-GB" sz="1200" dirty="0">
                <a:solidFill>
                  <a:schemeClr val="tx1"/>
                </a:solidFill>
              </a:rPr>
              <a:t> is part of the Recovery Colleges community, as are:</a:t>
            </a:r>
          </a:p>
          <a:p>
            <a:endParaRPr lang="en-GB" sz="900" dirty="0">
              <a:solidFill>
                <a:schemeClr val="tx1"/>
              </a:solidFill>
            </a:endParaRPr>
          </a:p>
          <a:p>
            <a:pPr marL="171450" indent="-171450">
              <a:buFont typeface="Arial" panose="020B0604020202020204" pitchFamily="34" charset="0"/>
              <a:buChar char="•"/>
            </a:pPr>
            <a:r>
              <a:rPr lang="en-GB" sz="1200" dirty="0">
                <a:solidFill>
                  <a:schemeClr val="tx1"/>
                </a:solidFill>
              </a:rPr>
              <a:t>The Recovery College of </a:t>
            </a:r>
            <a:r>
              <a:rPr lang="en-GB" sz="1200" dirty="0" err="1">
                <a:solidFill>
                  <a:schemeClr val="tx1"/>
                </a:solidFill>
              </a:rPr>
              <a:t>Boutabika</a:t>
            </a:r>
            <a:r>
              <a:rPr lang="en-GB" sz="1200" dirty="0">
                <a:solidFill>
                  <a:schemeClr val="tx1"/>
                </a:solidFill>
              </a:rPr>
              <a:t> (Uganda</a:t>
            </a:r>
            <a:r>
              <a:rPr lang="en-GB" sz="1200" dirty="0" smtClean="0">
                <a:solidFill>
                  <a:schemeClr val="tx1"/>
                </a:solidFill>
              </a:rPr>
              <a:t>)</a:t>
            </a:r>
            <a:endParaRPr lang="en-GB" sz="1200" dirty="0">
              <a:solidFill>
                <a:schemeClr val="tx1"/>
              </a:solidFill>
            </a:endParaRPr>
          </a:p>
          <a:p>
            <a:pPr marL="171450" indent="-171450">
              <a:buFont typeface="Arial" panose="020B0604020202020204" pitchFamily="34" charset="0"/>
              <a:buChar char="•"/>
            </a:pPr>
            <a:r>
              <a:rPr lang="en-GB" sz="1200" dirty="0">
                <a:solidFill>
                  <a:schemeClr val="tx1"/>
                </a:solidFill>
              </a:rPr>
              <a:t>The </a:t>
            </a:r>
            <a:r>
              <a:rPr lang="en-GB" sz="1200" dirty="0" err="1">
                <a:solidFill>
                  <a:schemeClr val="tx1"/>
                </a:solidFill>
              </a:rPr>
              <a:t>Formazione</a:t>
            </a:r>
            <a:r>
              <a:rPr lang="en-GB" sz="1200" dirty="0">
                <a:solidFill>
                  <a:schemeClr val="tx1"/>
                </a:solidFill>
              </a:rPr>
              <a:t> </a:t>
            </a:r>
            <a:r>
              <a:rPr lang="en-GB" sz="1200" dirty="0" err="1">
                <a:solidFill>
                  <a:schemeClr val="tx1"/>
                </a:solidFill>
              </a:rPr>
              <a:t>ed</a:t>
            </a:r>
            <a:r>
              <a:rPr lang="en-GB" sz="1200" dirty="0">
                <a:solidFill>
                  <a:schemeClr val="tx1"/>
                </a:solidFill>
              </a:rPr>
              <a:t> </a:t>
            </a:r>
            <a:r>
              <a:rPr lang="en-GB" sz="1200" dirty="0" err="1">
                <a:solidFill>
                  <a:schemeClr val="tx1"/>
                </a:solidFill>
              </a:rPr>
              <a:t>Opportunita</a:t>
            </a:r>
            <a:r>
              <a:rPr lang="en-GB" sz="1200" dirty="0">
                <a:solidFill>
                  <a:schemeClr val="tx1"/>
                </a:solidFill>
              </a:rPr>
              <a:t> per la Recovery in Lombardy (Italy</a:t>
            </a:r>
            <a:r>
              <a:rPr lang="en-GB" sz="1200" dirty="0" smtClean="0">
                <a:solidFill>
                  <a:schemeClr val="tx1"/>
                </a:solidFill>
              </a:rPr>
              <a:t>)</a:t>
            </a:r>
            <a:endParaRPr lang="en-GB" sz="1200" dirty="0">
              <a:solidFill>
                <a:schemeClr val="tx1"/>
              </a:solidFill>
            </a:endParaRPr>
          </a:p>
          <a:p>
            <a:pPr marL="171450" indent="-171450">
              <a:buFont typeface="Arial" panose="020B0604020202020204" pitchFamily="34" charset="0"/>
              <a:buChar char="•"/>
            </a:pPr>
            <a:r>
              <a:rPr lang="en-GB" sz="1200" dirty="0">
                <a:solidFill>
                  <a:schemeClr val="tx1"/>
                </a:solidFill>
              </a:rPr>
              <a:t>The British Network to inform and support the creation of Recovery </a:t>
            </a:r>
            <a:r>
              <a:rPr lang="en-GB" sz="1200" dirty="0" smtClean="0">
                <a:solidFill>
                  <a:schemeClr val="tx1"/>
                </a:solidFill>
              </a:rPr>
              <a:t>Colleges</a:t>
            </a:r>
            <a:endParaRPr lang="en-GB" sz="1200" dirty="0">
              <a:solidFill>
                <a:schemeClr val="tx1"/>
              </a:solidFill>
            </a:endParaRPr>
          </a:p>
          <a:p>
            <a:pPr marL="171450" indent="-171450">
              <a:buFont typeface="Arial" panose="020B0604020202020204" pitchFamily="34" charset="0"/>
              <a:buChar char="•"/>
            </a:pPr>
            <a:r>
              <a:rPr lang="en-GB" sz="1200" dirty="0">
                <a:solidFill>
                  <a:schemeClr val="tx1"/>
                </a:solidFill>
              </a:rPr>
              <a:t>The Dorset Recovery Education Center (UK</a:t>
            </a:r>
            <a:r>
              <a:rPr lang="en-GB" sz="1200" dirty="0" smtClean="0">
                <a:solidFill>
                  <a:schemeClr val="tx1"/>
                </a:solidFill>
              </a:rPr>
              <a:t>)</a:t>
            </a:r>
            <a:endParaRPr lang="en-GB" sz="1200" dirty="0">
              <a:solidFill>
                <a:schemeClr val="tx1"/>
              </a:solidFill>
            </a:endParaRPr>
          </a:p>
          <a:p>
            <a:pPr marL="171450" indent="-171450">
              <a:buFont typeface="Arial" panose="020B0604020202020204" pitchFamily="34" charset="0"/>
              <a:buChar char="•"/>
            </a:pPr>
            <a:r>
              <a:rPr lang="en-GB" sz="1200" dirty="0">
                <a:solidFill>
                  <a:schemeClr val="tx1"/>
                </a:solidFill>
              </a:rPr>
              <a:t>The Solent recovery center Solent Recovery College (Portsmouth, United Kingdom</a:t>
            </a:r>
            <a:r>
              <a:rPr lang="en-GB" sz="1200" dirty="0" smtClean="0">
                <a:solidFill>
                  <a:schemeClr val="tx1"/>
                </a:solidFill>
              </a:rPr>
              <a:t>)</a:t>
            </a:r>
            <a:endParaRPr lang="en-GB" sz="1200" dirty="0">
              <a:solidFill>
                <a:schemeClr val="tx1"/>
              </a:solidFill>
            </a:endParaRPr>
          </a:p>
          <a:p>
            <a:pPr marL="171450" indent="-171450">
              <a:buFont typeface="Arial" panose="020B0604020202020204" pitchFamily="34" charset="0"/>
              <a:buChar char="•"/>
            </a:pPr>
            <a:r>
              <a:rPr lang="en-GB" sz="1200" dirty="0">
                <a:solidFill>
                  <a:schemeClr val="tx1"/>
                </a:solidFill>
              </a:rPr>
              <a:t>The Sussex Recovery College (UK</a:t>
            </a:r>
            <a:r>
              <a:rPr lang="en-GB" sz="1200" dirty="0" smtClean="0">
                <a:solidFill>
                  <a:schemeClr val="tx1"/>
                </a:solidFill>
              </a:rPr>
              <a:t>)</a:t>
            </a:r>
            <a:endParaRPr lang="en-GB" sz="1200" dirty="0">
              <a:solidFill>
                <a:schemeClr val="tx1"/>
              </a:solidFill>
            </a:endParaRPr>
          </a:p>
          <a:p>
            <a:pPr marL="171450" indent="-171450">
              <a:buFont typeface="Arial" panose="020B0604020202020204" pitchFamily="34" charset="0"/>
              <a:buChar char="•"/>
            </a:pPr>
            <a:r>
              <a:rPr lang="en-GB" sz="1200" dirty="0">
                <a:solidFill>
                  <a:schemeClr val="tx1"/>
                </a:solidFill>
              </a:rPr>
              <a:t>The Mind Recovery College (Australia</a:t>
            </a:r>
            <a:r>
              <a:rPr lang="en-GB" sz="1200" dirty="0" smtClean="0">
                <a:solidFill>
                  <a:schemeClr val="tx1"/>
                </a:solidFill>
              </a:rPr>
              <a:t>).</a:t>
            </a:r>
            <a:endParaRPr lang="en-GB" sz="1200" dirty="0">
              <a:solidFill>
                <a:schemeClr val="tx1"/>
              </a:solidFill>
            </a:endParaRPr>
          </a:p>
          <a:p>
            <a:pPr marL="171450" indent="-171450">
              <a:buFont typeface="Arial" panose="020B0604020202020204" pitchFamily="34" charset="0"/>
              <a:buChar char="•"/>
            </a:pPr>
            <a:r>
              <a:rPr lang="en-GB" sz="1200" dirty="0">
                <a:solidFill>
                  <a:schemeClr val="tx1"/>
                </a:solidFill>
              </a:rPr>
              <a:t>Severn &amp; Wye Recovery College (Gloucester, United Kingdom</a:t>
            </a:r>
            <a:r>
              <a:rPr lang="en-GB" sz="1200" dirty="0" smtClean="0">
                <a:solidFill>
                  <a:schemeClr val="tx1"/>
                </a:solidFill>
              </a:rPr>
              <a:t>)</a:t>
            </a:r>
            <a:endParaRPr lang="en-GB" sz="1200" dirty="0">
              <a:solidFill>
                <a:schemeClr val="tx1"/>
              </a:solidFill>
            </a:endParaRPr>
          </a:p>
          <a:p>
            <a:r>
              <a:rPr lang="en-GB" sz="1200" dirty="0">
                <a:solidFill>
                  <a:schemeClr val="tx1"/>
                </a:solidFill>
              </a:rPr>
              <a:t>And many others… </a:t>
            </a:r>
            <a:endParaRPr lang="en-GB" sz="1200" dirty="0">
              <a:solidFill>
                <a:schemeClr val="tx1"/>
              </a:solidFill>
            </a:endParaRPr>
          </a:p>
        </p:txBody>
      </p:sp>
    </p:spTree>
    <p:extLst>
      <p:ext uri="{BB962C8B-B14F-4D97-AF65-F5344CB8AC3E}">
        <p14:creationId xmlns:p14="http://schemas.microsoft.com/office/powerpoint/2010/main" val="12794834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698</TotalTime>
  <Words>2298</Words>
  <Application>Microsoft Office PowerPoint</Application>
  <PresentationFormat>A4 Paper (210x297 mm)</PresentationFormat>
  <Paragraphs>160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Stirling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Nereide Alhena Curreri</dc:creator>
  <cp:lastModifiedBy>Nereide Alhena Curreri</cp:lastModifiedBy>
  <cp:revision>78</cp:revision>
  <dcterms:created xsi:type="dcterms:W3CDTF">2020-09-29T14:37:07Z</dcterms:created>
  <dcterms:modified xsi:type="dcterms:W3CDTF">2020-10-19T13:04:24Z</dcterms:modified>
</cp:coreProperties>
</file>